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handoutMasterIdLst>
    <p:handoutMasterId r:id="rId102"/>
  </p:handoutMasterIdLst>
  <p:sldIdLst>
    <p:sldId id="344" r:id="rId2"/>
    <p:sldId id="380" r:id="rId3"/>
    <p:sldId id="383" r:id="rId4"/>
    <p:sldId id="346" r:id="rId5"/>
    <p:sldId id="347" r:id="rId6"/>
    <p:sldId id="348" r:id="rId7"/>
    <p:sldId id="349" r:id="rId8"/>
    <p:sldId id="351" r:id="rId9"/>
    <p:sldId id="350" r:id="rId10"/>
    <p:sldId id="352" r:id="rId11"/>
    <p:sldId id="353" r:id="rId12"/>
    <p:sldId id="385" r:id="rId13"/>
    <p:sldId id="357" r:id="rId14"/>
    <p:sldId id="358" r:id="rId15"/>
    <p:sldId id="338" r:id="rId16"/>
    <p:sldId id="341" r:id="rId17"/>
    <p:sldId id="343" r:id="rId18"/>
    <p:sldId id="345" r:id="rId19"/>
    <p:sldId id="256" r:id="rId20"/>
    <p:sldId id="257" r:id="rId21"/>
    <p:sldId id="258" r:id="rId22"/>
    <p:sldId id="259"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89" r:id="rId52"/>
    <p:sldId id="290" r:id="rId53"/>
    <p:sldId id="291" r:id="rId54"/>
    <p:sldId id="292" r:id="rId55"/>
    <p:sldId id="293" r:id="rId56"/>
    <p:sldId id="294" r:id="rId57"/>
    <p:sldId id="295" r:id="rId58"/>
    <p:sldId id="296" r:id="rId59"/>
    <p:sldId id="297" r:id="rId60"/>
    <p:sldId id="298" r:id="rId61"/>
    <p:sldId id="299" r:id="rId62"/>
    <p:sldId id="300" r:id="rId63"/>
    <p:sldId id="301" r:id="rId64"/>
    <p:sldId id="304" r:id="rId65"/>
    <p:sldId id="305" r:id="rId66"/>
    <p:sldId id="303" r:id="rId67"/>
    <p:sldId id="306" r:id="rId68"/>
    <p:sldId id="307" r:id="rId69"/>
    <p:sldId id="308" r:id="rId70"/>
    <p:sldId id="309" r:id="rId71"/>
    <p:sldId id="310" r:id="rId72"/>
    <p:sldId id="311" r:id="rId73"/>
    <p:sldId id="312" r:id="rId74"/>
    <p:sldId id="313" r:id="rId75"/>
    <p:sldId id="314" r:id="rId76"/>
    <p:sldId id="315" r:id="rId77"/>
    <p:sldId id="316" r:id="rId78"/>
    <p:sldId id="317" r:id="rId79"/>
    <p:sldId id="318" r:id="rId80"/>
    <p:sldId id="319" r:id="rId81"/>
    <p:sldId id="320" r:id="rId82"/>
    <p:sldId id="321" r:id="rId83"/>
    <p:sldId id="322" r:id="rId84"/>
    <p:sldId id="323" r:id="rId85"/>
    <p:sldId id="324" r:id="rId86"/>
    <p:sldId id="325" r:id="rId87"/>
    <p:sldId id="326" r:id="rId88"/>
    <p:sldId id="327" r:id="rId89"/>
    <p:sldId id="328" r:id="rId90"/>
    <p:sldId id="329" r:id="rId91"/>
    <p:sldId id="330" r:id="rId92"/>
    <p:sldId id="331" r:id="rId93"/>
    <p:sldId id="332" r:id="rId94"/>
    <p:sldId id="333" r:id="rId95"/>
    <p:sldId id="334" r:id="rId96"/>
    <p:sldId id="335" r:id="rId97"/>
    <p:sldId id="336" r:id="rId98"/>
    <p:sldId id="337" r:id="rId99"/>
    <p:sldId id="384" r:id="rId100"/>
  </p:sldIdLst>
  <p:sldSz cx="9144000" cy="6858000" type="screen4x3"/>
  <p:notesSz cx="7302500" cy="9588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FF"/>
    <a:srgbClr val="FF7C8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70" d="100"/>
          <a:sy n="70" d="100"/>
        </p:scale>
        <p:origin x="-2238" y="-354"/>
      </p:cViewPr>
      <p:guideLst>
        <p:guide orient="horz" pos="3020"/>
        <p:guide pos="230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C7A559-C016-4488-B160-24608DC764AD}" type="doc">
      <dgm:prSet loTypeId="urn:microsoft.com/office/officeart/2005/8/layout/hList9" loCatId="list" qsTypeId="urn:microsoft.com/office/officeart/2005/8/quickstyle/3d2" qsCatId="3D" csTypeId="urn:microsoft.com/office/officeart/2005/8/colors/colorful5" csCatId="colorful" phldr="1"/>
      <dgm:spPr/>
      <dgm:t>
        <a:bodyPr/>
        <a:lstStyle/>
        <a:p>
          <a:endParaRPr lang="en-US"/>
        </a:p>
      </dgm:t>
    </dgm:pt>
    <dgm:pt modelId="{7DF770E7-A360-4A52-8526-37800A0F55D5}">
      <dgm:prSet phldrT="[Text]" custT="1"/>
      <dgm:spPr/>
      <dgm:t>
        <a:bodyPr/>
        <a:lstStyle/>
        <a:p>
          <a:pPr rtl="1"/>
          <a:r>
            <a:rPr lang="ar-SA" sz="1100" b="0" dirty="0" smtClean="0">
              <a:latin typeface="Tahoma" pitchFamily="34" charset="0"/>
              <a:cs typeface="Generator 2005" pitchFamily="2" charset="-78"/>
            </a:rPr>
            <a:t>أولاً</a:t>
          </a:r>
          <a:endParaRPr lang="en-US" sz="1100" b="0" dirty="0" smtClean="0">
            <a:latin typeface="Tahoma" pitchFamily="34" charset="0"/>
            <a:cs typeface="Generator 2005" pitchFamily="2" charset="-78"/>
          </a:endParaRPr>
        </a:p>
        <a:p>
          <a:pPr rtl="1"/>
          <a:r>
            <a:rPr lang="ar-SA" sz="1400" b="0" dirty="0" smtClean="0">
              <a:latin typeface="Tahoma" pitchFamily="34" charset="0"/>
              <a:cs typeface="Generator 2005" pitchFamily="2" charset="-78"/>
            </a:rPr>
            <a:t>مرحلة فهم المشكلة</a:t>
          </a:r>
          <a:endParaRPr lang="en-US" sz="1400" b="0" dirty="0">
            <a:cs typeface="Generator 2005" pitchFamily="2" charset="-78"/>
          </a:endParaRPr>
        </a:p>
      </dgm:t>
    </dgm:pt>
    <dgm:pt modelId="{7C15F10D-D255-4F71-86A4-35BA907EA665}" type="parTrans" cxnId="{F35D98C1-683D-4915-BC04-F81DF3FB7779}">
      <dgm:prSet/>
      <dgm:spPr/>
      <dgm:t>
        <a:bodyPr/>
        <a:lstStyle/>
        <a:p>
          <a:pPr rtl="1"/>
          <a:endParaRPr lang="en-US" b="0">
            <a:cs typeface="Generator 2005" pitchFamily="2" charset="-78"/>
          </a:endParaRPr>
        </a:p>
      </dgm:t>
    </dgm:pt>
    <dgm:pt modelId="{11F02114-06AA-4CF4-B177-FBA16E2118D8}" type="sibTrans" cxnId="{F35D98C1-683D-4915-BC04-F81DF3FB7779}">
      <dgm:prSet/>
      <dgm:spPr/>
      <dgm:t>
        <a:bodyPr/>
        <a:lstStyle/>
        <a:p>
          <a:pPr rtl="1"/>
          <a:endParaRPr lang="en-US" b="0">
            <a:cs typeface="Generator 2005" pitchFamily="2" charset="-78"/>
          </a:endParaRPr>
        </a:p>
      </dgm:t>
    </dgm:pt>
    <dgm:pt modelId="{E82BD18F-5DD3-4A1C-A227-FBD8F0AA07D5}">
      <dgm:prSet phldrT="[Text]"/>
      <dgm:spPr/>
      <dgm:t>
        <a:bodyPr/>
        <a:lstStyle/>
        <a:p>
          <a:pPr rtl="1"/>
          <a:r>
            <a:rPr lang="ar-SA" b="0" smtClean="0">
              <a:cs typeface="Generator 2005" pitchFamily="2" charset="-78"/>
            </a:rPr>
            <a:t>خطوة الإحساس بالمشكلة </a:t>
          </a:r>
          <a:endParaRPr lang="en-US" b="0" dirty="0">
            <a:cs typeface="Generator 2005" pitchFamily="2" charset="-78"/>
          </a:endParaRPr>
        </a:p>
      </dgm:t>
    </dgm:pt>
    <dgm:pt modelId="{39E0E164-CC7E-48D5-BC0A-4056C5AE094E}" type="parTrans" cxnId="{BD22FE49-2595-4272-B6E8-3C6735FFC8B3}">
      <dgm:prSet/>
      <dgm:spPr/>
      <dgm:t>
        <a:bodyPr/>
        <a:lstStyle/>
        <a:p>
          <a:pPr rtl="1"/>
          <a:endParaRPr lang="en-US" b="0">
            <a:cs typeface="Generator 2005" pitchFamily="2" charset="-78"/>
          </a:endParaRPr>
        </a:p>
      </dgm:t>
    </dgm:pt>
    <dgm:pt modelId="{1C4945EE-9DC3-417B-B018-77D5A701E0D0}" type="sibTrans" cxnId="{BD22FE49-2595-4272-B6E8-3C6735FFC8B3}">
      <dgm:prSet/>
      <dgm:spPr/>
      <dgm:t>
        <a:bodyPr/>
        <a:lstStyle/>
        <a:p>
          <a:pPr rtl="1"/>
          <a:endParaRPr lang="en-US" b="0">
            <a:cs typeface="Generator 2005" pitchFamily="2" charset="-78"/>
          </a:endParaRPr>
        </a:p>
      </dgm:t>
    </dgm:pt>
    <dgm:pt modelId="{07766F09-419C-47BD-A934-F7B6E272884A}">
      <dgm:prSet phldrT="[Text]"/>
      <dgm:spPr/>
      <dgm:t>
        <a:bodyPr/>
        <a:lstStyle/>
        <a:p>
          <a:pPr rtl="1"/>
          <a:r>
            <a:rPr lang="ar-SA" b="0" smtClean="0">
              <a:cs typeface="Generator 2005" pitchFamily="2" charset="-78"/>
            </a:rPr>
            <a:t>خطوة جمع المعلومات </a:t>
          </a:r>
          <a:endParaRPr lang="en-US" b="0" dirty="0">
            <a:cs typeface="Generator 2005" pitchFamily="2" charset="-78"/>
          </a:endParaRPr>
        </a:p>
      </dgm:t>
    </dgm:pt>
    <dgm:pt modelId="{6B5B7675-F38C-4C55-BF31-E39D9F7595D1}" type="parTrans" cxnId="{A7F5B345-9DE9-44B8-8CB5-3CE19E4C91B4}">
      <dgm:prSet/>
      <dgm:spPr/>
      <dgm:t>
        <a:bodyPr/>
        <a:lstStyle/>
        <a:p>
          <a:pPr rtl="1"/>
          <a:endParaRPr lang="en-US" b="0">
            <a:cs typeface="Generator 2005" pitchFamily="2" charset="-78"/>
          </a:endParaRPr>
        </a:p>
      </dgm:t>
    </dgm:pt>
    <dgm:pt modelId="{10BCFA50-FED9-4157-B164-F10C427C7538}" type="sibTrans" cxnId="{A7F5B345-9DE9-44B8-8CB5-3CE19E4C91B4}">
      <dgm:prSet/>
      <dgm:spPr/>
      <dgm:t>
        <a:bodyPr/>
        <a:lstStyle/>
        <a:p>
          <a:pPr rtl="1"/>
          <a:endParaRPr lang="en-US" b="0">
            <a:cs typeface="Generator 2005" pitchFamily="2" charset="-78"/>
          </a:endParaRPr>
        </a:p>
      </dgm:t>
    </dgm:pt>
    <dgm:pt modelId="{9F24317C-7033-4B4C-B087-949EDE24B020}">
      <dgm:prSet phldrT="[Text]"/>
      <dgm:spPr/>
      <dgm:t>
        <a:bodyPr/>
        <a:lstStyle/>
        <a:p>
          <a:pPr rtl="1"/>
          <a:r>
            <a:rPr lang="ar-SA" b="0" smtClean="0">
              <a:cs typeface="Generator 2005" pitchFamily="2" charset="-78"/>
            </a:rPr>
            <a:t>خطوة تحديد وصياغة المشكلة</a:t>
          </a:r>
          <a:endParaRPr lang="en-US" b="0" dirty="0">
            <a:cs typeface="Generator 2005" pitchFamily="2" charset="-78"/>
          </a:endParaRPr>
        </a:p>
      </dgm:t>
    </dgm:pt>
    <dgm:pt modelId="{7F4791C9-E0CC-451A-9FD9-036E8E10018C}" type="parTrans" cxnId="{3B67971F-9D36-4006-A19D-FA50436422A3}">
      <dgm:prSet/>
      <dgm:spPr/>
      <dgm:t>
        <a:bodyPr/>
        <a:lstStyle/>
        <a:p>
          <a:pPr rtl="1"/>
          <a:endParaRPr lang="en-US" b="0">
            <a:cs typeface="Generator 2005" pitchFamily="2" charset="-78"/>
          </a:endParaRPr>
        </a:p>
      </dgm:t>
    </dgm:pt>
    <dgm:pt modelId="{899E43A0-1F11-4812-B13D-B2C6FBE0CEEA}" type="sibTrans" cxnId="{3B67971F-9D36-4006-A19D-FA50436422A3}">
      <dgm:prSet/>
      <dgm:spPr/>
      <dgm:t>
        <a:bodyPr/>
        <a:lstStyle/>
        <a:p>
          <a:pPr rtl="1"/>
          <a:endParaRPr lang="en-US" b="0">
            <a:cs typeface="Generator 2005" pitchFamily="2" charset="-78"/>
          </a:endParaRPr>
        </a:p>
      </dgm:t>
    </dgm:pt>
    <dgm:pt modelId="{8AAB2C6A-30C0-47E2-89C0-65927CB0A8B1}">
      <dgm:prSet phldrT="[Text]"/>
      <dgm:spPr/>
      <dgm:t>
        <a:bodyPr/>
        <a:lstStyle/>
        <a:p>
          <a:pPr rtl="1"/>
          <a:r>
            <a:rPr lang="ar-SA" b="0" smtClean="0">
              <a:cs typeface="Generator 2005" pitchFamily="2" charset="-78"/>
            </a:rPr>
            <a:t>خطوة إيجاد الحلول والأفكار</a:t>
          </a:r>
          <a:endParaRPr lang="en-US" b="0" dirty="0">
            <a:cs typeface="Generator 2005" pitchFamily="2" charset="-78"/>
          </a:endParaRPr>
        </a:p>
      </dgm:t>
    </dgm:pt>
    <dgm:pt modelId="{61A707F1-A4B2-4E7B-8D64-9E29FFA3262F}" type="parTrans" cxnId="{B4A14F39-AFA7-4E82-B8B5-3297423E9CB0}">
      <dgm:prSet/>
      <dgm:spPr/>
      <dgm:t>
        <a:bodyPr/>
        <a:lstStyle/>
        <a:p>
          <a:pPr rtl="1"/>
          <a:endParaRPr lang="en-US" b="0">
            <a:cs typeface="Generator 2005" pitchFamily="2" charset="-78"/>
          </a:endParaRPr>
        </a:p>
      </dgm:t>
    </dgm:pt>
    <dgm:pt modelId="{19410CC8-0AB3-491D-A090-B7DC5DEA1081}" type="sibTrans" cxnId="{B4A14F39-AFA7-4E82-B8B5-3297423E9CB0}">
      <dgm:prSet/>
      <dgm:spPr/>
      <dgm:t>
        <a:bodyPr/>
        <a:lstStyle/>
        <a:p>
          <a:pPr rtl="1"/>
          <a:endParaRPr lang="en-US" b="0">
            <a:cs typeface="Generator 2005" pitchFamily="2" charset="-78"/>
          </a:endParaRPr>
        </a:p>
      </dgm:t>
    </dgm:pt>
    <dgm:pt modelId="{712F51C9-2DBA-405B-AC33-695425AF874B}">
      <dgm:prSet custT="1"/>
      <dgm:spPr/>
      <dgm:t>
        <a:bodyPr/>
        <a:lstStyle/>
        <a:p>
          <a:pPr rtl="1"/>
          <a:r>
            <a:rPr lang="ar-SA" sz="1050" b="0" dirty="0" smtClean="0">
              <a:latin typeface="Tahoma" pitchFamily="34" charset="0"/>
              <a:cs typeface="Generator 2005" pitchFamily="2" charset="-78"/>
            </a:rPr>
            <a:t>ثانياً</a:t>
          </a:r>
        </a:p>
        <a:p>
          <a:pPr rtl="1"/>
          <a:r>
            <a:rPr lang="ar-SA" sz="1100" b="0" dirty="0" smtClean="0">
              <a:latin typeface="Tahoma" pitchFamily="34" charset="0"/>
              <a:cs typeface="Generator 2005" pitchFamily="2" charset="-78"/>
            </a:rPr>
            <a:t>مرحلة إيجاد الحلول والأفكار</a:t>
          </a:r>
          <a:endParaRPr lang="en-US" sz="1100" b="0" dirty="0">
            <a:cs typeface="Generator 2005" pitchFamily="2" charset="-78"/>
          </a:endParaRPr>
        </a:p>
      </dgm:t>
    </dgm:pt>
    <dgm:pt modelId="{A71BCC94-6D28-418A-8834-C13EA951DC25}" type="parTrans" cxnId="{F4053E87-11DC-4201-9FA5-39D8BE265196}">
      <dgm:prSet/>
      <dgm:spPr/>
      <dgm:t>
        <a:bodyPr/>
        <a:lstStyle/>
        <a:p>
          <a:pPr rtl="1"/>
          <a:endParaRPr lang="en-US" b="0">
            <a:cs typeface="Generator 2005" pitchFamily="2" charset="-78"/>
          </a:endParaRPr>
        </a:p>
      </dgm:t>
    </dgm:pt>
    <dgm:pt modelId="{C270C277-9B57-4A9C-9A6F-864E05D524BA}" type="sibTrans" cxnId="{F4053E87-11DC-4201-9FA5-39D8BE265196}">
      <dgm:prSet/>
      <dgm:spPr/>
      <dgm:t>
        <a:bodyPr/>
        <a:lstStyle/>
        <a:p>
          <a:pPr rtl="1"/>
          <a:endParaRPr lang="en-US" b="0">
            <a:cs typeface="Generator 2005" pitchFamily="2" charset="-78"/>
          </a:endParaRPr>
        </a:p>
      </dgm:t>
    </dgm:pt>
    <dgm:pt modelId="{783A9A89-6E36-46A6-8E67-089B577D63A3}">
      <dgm:prSet phldrT="[Text]"/>
      <dgm:spPr/>
      <dgm:t>
        <a:bodyPr/>
        <a:lstStyle/>
        <a:p>
          <a:pPr rtl="1"/>
          <a:r>
            <a:rPr lang="ar-SA" b="0" smtClean="0">
              <a:cs typeface="Generator 2005" pitchFamily="2" charset="-78"/>
            </a:rPr>
            <a:t>خطوة بناء قبول الحل</a:t>
          </a:r>
          <a:endParaRPr lang="en-US" b="0" dirty="0" smtClean="0">
            <a:cs typeface="Generator 2005" pitchFamily="2" charset="-78"/>
          </a:endParaRPr>
        </a:p>
      </dgm:t>
    </dgm:pt>
    <dgm:pt modelId="{770CEA29-7EF4-4D9B-A8C5-B360179AB278}" type="sibTrans" cxnId="{FDCD3F6B-40B4-42DB-88DD-E1DBB26B205C}">
      <dgm:prSet/>
      <dgm:spPr/>
      <dgm:t>
        <a:bodyPr/>
        <a:lstStyle/>
        <a:p>
          <a:pPr rtl="1"/>
          <a:endParaRPr lang="en-US" b="0">
            <a:cs typeface="Generator 2005" pitchFamily="2" charset="-78"/>
          </a:endParaRPr>
        </a:p>
      </dgm:t>
    </dgm:pt>
    <dgm:pt modelId="{E61D529C-9B4D-4EFA-B483-F7AE87A3D123}" type="parTrans" cxnId="{FDCD3F6B-40B4-42DB-88DD-E1DBB26B205C}">
      <dgm:prSet/>
      <dgm:spPr/>
      <dgm:t>
        <a:bodyPr/>
        <a:lstStyle/>
        <a:p>
          <a:pPr rtl="1"/>
          <a:endParaRPr lang="en-US" b="0">
            <a:cs typeface="Generator 2005" pitchFamily="2" charset="-78"/>
          </a:endParaRPr>
        </a:p>
      </dgm:t>
    </dgm:pt>
    <dgm:pt modelId="{79F8227E-D5EB-4665-A3F3-D32C1AB2749B}">
      <dgm:prSet custT="1"/>
      <dgm:spPr/>
      <dgm:t>
        <a:bodyPr/>
        <a:lstStyle/>
        <a:p>
          <a:pPr rtl="1"/>
          <a:r>
            <a:rPr lang="ar-SA" sz="1000" b="0" dirty="0" smtClean="0">
              <a:latin typeface="Tahoma" pitchFamily="34" charset="0"/>
              <a:cs typeface="Generator 2005" pitchFamily="2" charset="-78"/>
            </a:rPr>
            <a:t>ثالثاً</a:t>
          </a:r>
        </a:p>
        <a:p>
          <a:pPr rtl="1"/>
          <a:r>
            <a:rPr lang="ar-SA" sz="1050" b="0" dirty="0" smtClean="0">
              <a:latin typeface="Tahoma" pitchFamily="34" charset="0"/>
              <a:cs typeface="Generator 2005" pitchFamily="2" charset="-78"/>
            </a:rPr>
            <a:t>مرحلة التحضير لتطبيق الحل</a:t>
          </a:r>
          <a:endParaRPr lang="en-US" sz="1050" b="0" dirty="0">
            <a:cs typeface="Generator 2005" pitchFamily="2" charset="-78"/>
          </a:endParaRPr>
        </a:p>
      </dgm:t>
    </dgm:pt>
    <dgm:pt modelId="{34117AAF-75A0-44E4-8D09-E40580595778}" type="parTrans" cxnId="{0578B467-30A2-4565-B39C-B924CA416087}">
      <dgm:prSet/>
      <dgm:spPr/>
      <dgm:t>
        <a:bodyPr/>
        <a:lstStyle/>
        <a:p>
          <a:pPr rtl="1"/>
          <a:endParaRPr lang="en-US" b="0">
            <a:cs typeface="Generator 2005" pitchFamily="2" charset="-78"/>
          </a:endParaRPr>
        </a:p>
      </dgm:t>
    </dgm:pt>
    <dgm:pt modelId="{BDAD91CF-4D63-4383-8229-CCB0EE563567}" type="sibTrans" cxnId="{0578B467-30A2-4565-B39C-B924CA416087}">
      <dgm:prSet/>
      <dgm:spPr/>
      <dgm:t>
        <a:bodyPr/>
        <a:lstStyle/>
        <a:p>
          <a:pPr rtl="1"/>
          <a:endParaRPr lang="en-US" b="0">
            <a:cs typeface="Generator 2005" pitchFamily="2" charset="-78"/>
          </a:endParaRPr>
        </a:p>
      </dgm:t>
    </dgm:pt>
    <dgm:pt modelId="{91BA48EA-1068-4AF4-9AA6-95BB6089FFC0}">
      <dgm:prSet phldrT="[Text]"/>
      <dgm:spPr/>
      <dgm:t>
        <a:bodyPr/>
        <a:lstStyle/>
        <a:p>
          <a:pPr rtl="1"/>
          <a:r>
            <a:rPr lang="ar-SA" b="0" smtClean="0">
              <a:cs typeface="Generator 2005" pitchFamily="2" charset="-78"/>
            </a:rPr>
            <a:t>خطوة تطوير الحل</a:t>
          </a:r>
          <a:endParaRPr lang="ar-SA" b="0" dirty="0" smtClean="0">
            <a:cs typeface="Generator 2005" pitchFamily="2" charset="-78"/>
          </a:endParaRPr>
        </a:p>
      </dgm:t>
    </dgm:pt>
    <dgm:pt modelId="{D65F56EB-1E9A-46C4-BE0C-DFA2211750E6}" type="parTrans" cxnId="{D4FC5129-FD25-4A74-B9FE-9CB95F0A0FF6}">
      <dgm:prSet/>
      <dgm:spPr/>
      <dgm:t>
        <a:bodyPr/>
        <a:lstStyle/>
        <a:p>
          <a:pPr rtl="1"/>
          <a:endParaRPr lang="en-US" b="0">
            <a:cs typeface="Generator 2005" pitchFamily="2" charset="-78"/>
          </a:endParaRPr>
        </a:p>
      </dgm:t>
    </dgm:pt>
    <dgm:pt modelId="{A2B95549-3ACC-4911-8886-FDF04206FBD1}" type="sibTrans" cxnId="{D4FC5129-FD25-4A74-B9FE-9CB95F0A0FF6}">
      <dgm:prSet/>
      <dgm:spPr/>
      <dgm:t>
        <a:bodyPr/>
        <a:lstStyle/>
        <a:p>
          <a:pPr rtl="1"/>
          <a:endParaRPr lang="en-US" b="0">
            <a:cs typeface="Generator 2005" pitchFamily="2" charset="-78"/>
          </a:endParaRPr>
        </a:p>
      </dgm:t>
    </dgm:pt>
    <dgm:pt modelId="{178756E2-6848-4E74-8211-09EAC635F399}" type="pres">
      <dgm:prSet presAssocID="{0FC7A559-C016-4488-B160-24608DC764AD}" presName="list" presStyleCnt="0">
        <dgm:presLayoutVars>
          <dgm:dir val="rev"/>
          <dgm:animLvl val="lvl"/>
        </dgm:presLayoutVars>
      </dgm:prSet>
      <dgm:spPr/>
      <dgm:t>
        <a:bodyPr/>
        <a:lstStyle/>
        <a:p>
          <a:endParaRPr lang="en-US"/>
        </a:p>
      </dgm:t>
    </dgm:pt>
    <dgm:pt modelId="{6C0D3C67-28FE-45A7-80B1-541D788AC02F}" type="pres">
      <dgm:prSet presAssocID="{7DF770E7-A360-4A52-8526-37800A0F55D5}" presName="posSpace" presStyleCnt="0"/>
      <dgm:spPr/>
      <dgm:t>
        <a:bodyPr/>
        <a:lstStyle/>
        <a:p>
          <a:pPr rtl="1"/>
          <a:endParaRPr lang="ar-SA"/>
        </a:p>
      </dgm:t>
    </dgm:pt>
    <dgm:pt modelId="{64472A6B-190A-4B78-BEA1-F3D765F9A0C4}" type="pres">
      <dgm:prSet presAssocID="{7DF770E7-A360-4A52-8526-37800A0F55D5}" presName="vertFlow" presStyleCnt="0"/>
      <dgm:spPr/>
      <dgm:t>
        <a:bodyPr/>
        <a:lstStyle/>
        <a:p>
          <a:pPr rtl="1"/>
          <a:endParaRPr lang="ar-SA"/>
        </a:p>
      </dgm:t>
    </dgm:pt>
    <dgm:pt modelId="{198F4110-086D-4990-8F90-53DBF8EBA74F}" type="pres">
      <dgm:prSet presAssocID="{7DF770E7-A360-4A52-8526-37800A0F55D5}" presName="topSpace" presStyleCnt="0"/>
      <dgm:spPr/>
      <dgm:t>
        <a:bodyPr/>
        <a:lstStyle/>
        <a:p>
          <a:pPr rtl="1"/>
          <a:endParaRPr lang="ar-SA"/>
        </a:p>
      </dgm:t>
    </dgm:pt>
    <dgm:pt modelId="{722FF19F-A13A-403D-9E07-61F25766044C}" type="pres">
      <dgm:prSet presAssocID="{7DF770E7-A360-4A52-8526-37800A0F55D5}" presName="firstComp" presStyleCnt="0"/>
      <dgm:spPr/>
      <dgm:t>
        <a:bodyPr/>
        <a:lstStyle/>
        <a:p>
          <a:pPr rtl="1"/>
          <a:endParaRPr lang="ar-SA"/>
        </a:p>
      </dgm:t>
    </dgm:pt>
    <dgm:pt modelId="{E228593E-FCB9-4AE4-8AC6-91C0120A187A}" type="pres">
      <dgm:prSet presAssocID="{7DF770E7-A360-4A52-8526-37800A0F55D5}" presName="firstChild" presStyleLbl="bgAccFollowNode1" presStyleIdx="0" presStyleCnt="6"/>
      <dgm:spPr/>
      <dgm:t>
        <a:bodyPr/>
        <a:lstStyle/>
        <a:p>
          <a:endParaRPr lang="en-US"/>
        </a:p>
      </dgm:t>
    </dgm:pt>
    <dgm:pt modelId="{6B32288C-7BA1-46AD-8BE3-E896A50051BC}" type="pres">
      <dgm:prSet presAssocID="{7DF770E7-A360-4A52-8526-37800A0F55D5}" presName="firstChildTx" presStyleLbl="bgAccFollowNode1" presStyleIdx="0" presStyleCnt="6">
        <dgm:presLayoutVars>
          <dgm:bulletEnabled val="1"/>
        </dgm:presLayoutVars>
      </dgm:prSet>
      <dgm:spPr/>
      <dgm:t>
        <a:bodyPr/>
        <a:lstStyle/>
        <a:p>
          <a:endParaRPr lang="en-US"/>
        </a:p>
      </dgm:t>
    </dgm:pt>
    <dgm:pt modelId="{B9A29DA7-2EB0-45CA-9A24-CEF7EC33F571}" type="pres">
      <dgm:prSet presAssocID="{07766F09-419C-47BD-A934-F7B6E272884A}" presName="comp" presStyleCnt="0"/>
      <dgm:spPr/>
      <dgm:t>
        <a:bodyPr/>
        <a:lstStyle/>
        <a:p>
          <a:pPr rtl="1"/>
          <a:endParaRPr lang="ar-SA"/>
        </a:p>
      </dgm:t>
    </dgm:pt>
    <dgm:pt modelId="{164F41B3-D528-49AC-8C05-6B5A96E857B0}" type="pres">
      <dgm:prSet presAssocID="{07766F09-419C-47BD-A934-F7B6E272884A}" presName="child" presStyleLbl="bgAccFollowNode1" presStyleIdx="1" presStyleCnt="6"/>
      <dgm:spPr/>
      <dgm:t>
        <a:bodyPr/>
        <a:lstStyle/>
        <a:p>
          <a:endParaRPr lang="en-US"/>
        </a:p>
      </dgm:t>
    </dgm:pt>
    <dgm:pt modelId="{504CA279-6E9C-4AF7-B770-211277506CB5}" type="pres">
      <dgm:prSet presAssocID="{07766F09-419C-47BD-A934-F7B6E272884A}" presName="childTx" presStyleLbl="bgAccFollowNode1" presStyleIdx="1" presStyleCnt="6">
        <dgm:presLayoutVars>
          <dgm:bulletEnabled val="1"/>
        </dgm:presLayoutVars>
      </dgm:prSet>
      <dgm:spPr/>
      <dgm:t>
        <a:bodyPr/>
        <a:lstStyle/>
        <a:p>
          <a:endParaRPr lang="en-US"/>
        </a:p>
      </dgm:t>
    </dgm:pt>
    <dgm:pt modelId="{C6AC7062-E38A-4378-AA16-7C7539B1312B}" type="pres">
      <dgm:prSet presAssocID="{9F24317C-7033-4B4C-B087-949EDE24B020}" presName="comp" presStyleCnt="0"/>
      <dgm:spPr/>
      <dgm:t>
        <a:bodyPr/>
        <a:lstStyle/>
        <a:p>
          <a:pPr rtl="1"/>
          <a:endParaRPr lang="ar-SA"/>
        </a:p>
      </dgm:t>
    </dgm:pt>
    <dgm:pt modelId="{C7BF6A5C-D66E-4EBF-AFC2-A0065102B2E5}" type="pres">
      <dgm:prSet presAssocID="{9F24317C-7033-4B4C-B087-949EDE24B020}" presName="child" presStyleLbl="bgAccFollowNode1" presStyleIdx="2" presStyleCnt="6"/>
      <dgm:spPr/>
      <dgm:t>
        <a:bodyPr/>
        <a:lstStyle/>
        <a:p>
          <a:endParaRPr lang="en-US"/>
        </a:p>
      </dgm:t>
    </dgm:pt>
    <dgm:pt modelId="{A7386E28-4C5B-4111-B732-626C08F0F847}" type="pres">
      <dgm:prSet presAssocID="{9F24317C-7033-4B4C-B087-949EDE24B020}" presName="childTx" presStyleLbl="bgAccFollowNode1" presStyleIdx="2" presStyleCnt="6">
        <dgm:presLayoutVars>
          <dgm:bulletEnabled val="1"/>
        </dgm:presLayoutVars>
      </dgm:prSet>
      <dgm:spPr/>
      <dgm:t>
        <a:bodyPr/>
        <a:lstStyle/>
        <a:p>
          <a:endParaRPr lang="en-US"/>
        </a:p>
      </dgm:t>
    </dgm:pt>
    <dgm:pt modelId="{3D9C2AA4-CE89-4227-8007-891EE07285BC}" type="pres">
      <dgm:prSet presAssocID="{7DF770E7-A360-4A52-8526-37800A0F55D5}" presName="negSpace" presStyleCnt="0"/>
      <dgm:spPr/>
      <dgm:t>
        <a:bodyPr/>
        <a:lstStyle/>
        <a:p>
          <a:pPr rtl="1"/>
          <a:endParaRPr lang="ar-SA"/>
        </a:p>
      </dgm:t>
    </dgm:pt>
    <dgm:pt modelId="{8D43B442-64DD-4870-BF30-427EF596F4BD}" type="pres">
      <dgm:prSet presAssocID="{7DF770E7-A360-4A52-8526-37800A0F55D5}" presName="circle" presStyleLbl="node1" presStyleIdx="0" presStyleCnt="3"/>
      <dgm:spPr/>
      <dgm:t>
        <a:bodyPr/>
        <a:lstStyle/>
        <a:p>
          <a:endParaRPr lang="en-US"/>
        </a:p>
      </dgm:t>
    </dgm:pt>
    <dgm:pt modelId="{C39DEEBC-8E05-4B1F-B4B9-8D2D0B89EA9A}" type="pres">
      <dgm:prSet presAssocID="{11F02114-06AA-4CF4-B177-FBA16E2118D8}" presName="transSpace" presStyleCnt="0"/>
      <dgm:spPr/>
      <dgm:t>
        <a:bodyPr/>
        <a:lstStyle/>
        <a:p>
          <a:pPr rtl="1"/>
          <a:endParaRPr lang="ar-SA"/>
        </a:p>
      </dgm:t>
    </dgm:pt>
    <dgm:pt modelId="{173EACCB-F04B-459A-AFD8-D4B2ECB168B1}" type="pres">
      <dgm:prSet presAssocID="{712F51C9-2DBA-405B-AC33-695425AF874B}" presName="posSpace" presStyleCnt="0"/>
      <dgm:spPr/>
      <dgm:t>
        <a:bodyPr/>
        <a:lstStyle/>
        <a:p>
          <a:pPr rtl="1"/>
          <a:endParaRPr lang="ar-SA"/>
        </a:p>
      </dgm:t>
    </dgm:pt>
    <dgm:pt modelId="{1F00E12D-8B0E-445C-BE3D-AFB9B8404961}" type="pres">
      <dgm:prSet presAssocID="{712F51C9-2DBA-405B-AC33-695425AF874B}" presName="vertFlow" presStyleCnt="0"/>
      <dgm:spPr/>
      <dgm:t>
        <a:bodyPr/>
        <a:lstStyle/>
        <a:p>
          <a:pPr rtl="1"/>
          <a:endParaRPr lang="ar-SA"/>
        </a:p>
      </dgm:t>
    </dgm:pt>
    <dgm:pt modelId="{A2D8C976-E022-4F1D-AB80-3A0365058676}" type="pres">
      <dgm:prSet presAssocID="{712F51C9-2DBA-405B-AC33-695425AF874B}" presName="topSpace" presStyleCnt="0"/>
      <dgm:spPr/>
      <dgm:t>
        <a:bodyPr/>
        <a:lstStyle/>
        <a:p>
          <a:pPr rtl="1"/>
          <a:endParaRPr lang="ar-SA"/>
        </a:p>
      </dgm:t>
    </dgm:pt>
    <dgm:pt modelId="{67E22E08-690A-4ADA-A746-073639AA599D}" type="pres">
      <dgm:prSet presAssocID="{712F51C9-2DBA-405B-AC33-695425AF874B}" presName="firstComp" presStyleCnt="0"/>
      <dgm:spPr/>
      <dgm:t>
        <a:bodyPr/>
        <a:lstStyle/>
        <a:p>
          <a:pPr rtl="1"/>
          <a:endParaRPr lang="ar-SA"/>
        </a:p>
      </dgm:t>
    </dgm:pt>
    <dgm:pt modelId="{B087A38B-6EFC-4C6D-AC30-42AA87AFF426}" type="pres">
      <dgm:prSet presAssocID="{712F51C9-2DBA-405B-AC33-695425AF874B}" presName="firstChild" presStyleLbl="bgAccFollowNode1" presStyleIdx="3" presStyleCnt="6"/>
      <dgm:spPr/>
      <dgm:t>
        <a:bodyPr/>
        <a:lstStyle/>
        <a:p>
          <a:endParaRPr lang="en-US"/>
        </a:p>
      </dgm:t>
    </dgm:pt>
    <dgm:pt modelId="{EFBFE86D-C7AD-4D04-B7D2-75E5969ED837}" type="pres">
      <dgm:prSet presAssocID="{712F51C9-2DBA-405B-AC33-695425AF874B}" presName="firstChildTx" presStyleLbl="bgAccFollowNode1" presStyleIdx="3" presStyleCnt="6">
        <dgm:presLayoutVars>
          <dgm:bulletEnabled val="1"/>
        </dgm:presLayoutVars>
      </dgm:prSet>
      <dgm:spPr/>
      <dgm:t>
        <a:bodyPr/>
        <a:lstStyle/>
        <a:p>
          <a:endParaRPr lang="en-US"/>
        </a:p>
      </dgm:t>
    </dgm:pt>
    <dgm:pt modelId="{7AD5A396-63B5-43B0-9195-8D1C7039E69E}" type="pres">
      <dgm:prSet presAssocID="{712F51C9-2DBA-405B-AC33-695425AF874B}" presName="negSpace" presStyleCnt="0"/>
      <dgm:spPr/>
      <dgm:t>
        <a:bodyPr/>
        <a:lstStyle/>
        <a:p>
          <a:pPr rtl="1"/>
          <a:endParaRPr lang="ar-SA"/>
        </a:p>
      </dgm:t>
    </dgm:pt>
    <dgm:pt modelId="{279E3355-3B39-4800-81F2-43F6B4F50262}" type="pres">
      <dgm:prSet presAssocID="{712F51C9-2DBA-405B-AC33-695425AF874B}" presName="circle" presStyleLbl="node1" presStyleIdx="1" presStyleCnt="3"/>
      <dgm:spPr/>
      <dgm:t>
        <a:bodyPr/>
        <a:lstStyle/>
        <a:p>
          <a:endParaRPr lang="en-US"/>
        </a:p>
      </dgm:t>
    </dgm:pt>
    <dgm:pt modelId="{15165A09-8AF5-4982-A04D-F167D3779EAE}" type="pres">
      <dgm:prSet presAssocID="{C270C277-9B57-4A9C-9A6F-864E05D524BA}" presName="transSpace" presStyleCnt="0"/>
      <dgm:spPr/>
      <dgm:t>
        <a:bodyPr/>
        <a:lstStyle/>
        <a:p>
          <a:pPr rtl="1"/>
          <a:endParaRPr lang="ar-SA"/>
        </a:p>
      </dgm:t>
    </dgm:pt>
    <dgm:pt modelId="{6DEC6F0C-9BFB-4AC0-9FB1-1D8627DE8A87}" type="pres">
      <dgm:prSet presAssocID="{79F8227E-D5EB-4665-A3F3-D32C1AB2749B}" presName="posSpace" presStyleCnt="0"/>
      <dgm:spPr/>
      <dgm:t>
        <a:bodyPr/>
        <a:lstStyle/>
        <a:p>
          <a:pPr rtl="1"/>
          <a:endParaRPr lang="ar-SA"/>
        </a:p>
      </dgm:t>
    </dgm:pt>
    <dgm:pt modelId="{E1012959-902A-4212-9C49-BA738DE84D1E}" type="pres">
      <dgm:prSet presAssocID="{79F8227E-D5EB-4665-A3F3-D32C1AB2749B}" presName="vertFlow" presStyleCnt="0"/>
      <dgm:spPr/>
      <dgm:t>
        <a:bodyPr/>
        <a:lstStyle/>
        <a:p>
          <a:pPr rtl="1"/>
          <a:endParaRPr lang="ar-SA"/>
        </a:p>
      </dgm:t>
    </dgm:pt>
    <dgm:pt modelId="{43347D75-1993-48F9-9D15-6308BB34E9F9}" type="pres">
      <dgm:prSet presAssocID="{79F8227E-D5EB-4665-A3F3-D32C1AB2749B}" presName="topSpace" presStyleCnt="0"/>
      <dgm:spPr/>
      <dgm:t>
        <a:bodyPr/>
        <a:lstStyle/>
        <a:p>
          <a:pPr rtl="1"/>
          <a:endParaRPr lang="ar-SA"/>
        </a:p>
      </dgm:t>
    </dgm:pt>
    <dgm:pt modelId="{02B57900-677A-4FA0-BD6D-9B4FF8BD945A}" type="pres">
      <dgm:prSet presAssocID="{79F8227E-D5EB-4665-A3F3-D32C1AB2749B}" presName="firstComp" presStyleCnt="0"/>
      <dgm:spPr/>
      <dgm:t>
        <a:bodyPr/>
        <a:lstStyle/>
        <a:p>
          <a:pPr rtl="1"/>
          <a:endParaRPr lang="ar-SA"/>
        </a:p>
      </dgm:t>
    </dgm:pt>
    <dgm:pt modelId="{625C85CF-3F8B-4A88-8792-527F9A00DBCB}" type="pres">
      <dgm:prSet presAssocID="{79F8227E-D5EB-4665-A3F3-D32C1AB2749B}" presName="firstChild" presStyleLbl="bgAccFollowNode1" presStyleIdx="4" presStyleCnt="6"/>
      <dgm:spPr/>
      <dgm:t>
        <a:bodyPr/>
        <a:lstStyle/>
        <a:p>
          <a:endParaRPr lang="en-US"/>
        </a:p>
      </dgm:t>
    </dgm:pt>
    <dgm:pt modelId="{54A556C4-EF10-44FA-AEC9-834CACD0A895}" type="pres">
      <dgm:prSet presAssocID="{79F8227E-D5EB-4665-A3F3-D32C1AB2749B}" presName="firstChildTx" presStyleLbl="bgAccFollowNode1" presStyleIdx="4" presStyleCnt="6">
        <dgm:presLayoutVars>
          <dgm:bulletEnabled val="1"/>
        </dgm:presLayoutVars>
      </dgm:prSet>
      <dgm:spPr/>
      <dgm:t>
        <a:bodyPr/>
        <a:lstStyle/>
        <a:p>
          <a:endParaRPr lang="en-US"/>
        </a:p>
      </dgm:t>
    </dgm:pt>
    <dgm:pt modelId="{4139102E-EB72-49B5-951A-DCBCADD4DE51}" type="pres">
      <dgm:prSet presAssocID="{783A9A89-6E36-46A6-8E67-089B577D63A3}" presName="comp" presStyleCnt="0"/>
      <dgm:spPr/>
      <dgm:t>
        <a:bodyPr/>
        <a:lstStyle/>
        <a:p>
          <a:pPr rtl="1"/>
          <a:endParaRPr lang="ar-SA"/>
        </a:p>
      </dgm:t>
    </dgm:pt>
    <dgm:pt modelId="{6A880745-317E-4969-AE6C-A8A05EF28EA1}" type="pres">
      <dgm:prSet presAssocID="{783A9A89-6E36-46A6-8E67-089B577D63A3}" presName="child" presStyleLbl="bgAccFollowNode1" presStyleIdx="5" presStyleCnt="6"/>
      <dgm:spPr/>
      <dgm:t>
        <a:bodyPr/>
        <a:lstStyle/>
        <a:p>
          <a:endParaRPr lang="en-US"/>
        </a:p>
      </dgm:t>
    </dgm:pt>
    <dgm:pt modelId="{30957C97-B20D-494B-AA39-A1DE40C22D7A}" type="pres">
      <dgm:prSet presAssocID="{783A9A89-6E36-46A6-8E67-089B577D63A3}" presName="childTx" presStyleLbl="bgAccFollowNode1" presStyleIdx="5" presStyleCnt="6">
        <dgm:presLayoutVars>
          <dgm:bulletEnabled val="1"/>
        </dgm:presLayoutVars>
      </dgm:prSet>
      <dgm:spPr/>
      <dgm:t>
        <a:bodyPr/>
        <a:lstStyle/>
        <a:p>
          <a:endParaRPr lang="en-US"/>
        </a:p>
      </dgm:t>
    </dgm:pt>
    <dgm:pt modelId="{D7C30351-745B-4C2F-AE38-6BF20E407757}" type="pres">
      <dgm:prSet presAssocID="{79F8227E-D5EB-4665-A3F3-D32C1AB2749B}" presName="negSpace" presStyleCnt="0"/>
      <dgm:spPr/>
      <dgm:t>
        <a:bodyPr/>
        <a:lstStyle/>
        <a:p>
          <a:pPr rtl="1"/>
          <a:endParaRPr lang="ar-SA"/>
        </a:p>
      </dgm:t>
    </dgm:pt>
    <dgm:pt modelId="{08E417BF-7076-42E1-BA45-83CB3A694316}" type="pres">
      <dgm:prSet presAssocID="{79F8227E-D5EB-4665-A3F3-D32C1AB2749B}" presName="circle" presStyleLbl="node1" presStyleIdx="2" presStyleCnt="3"/>
      <dgm:spPr/>
      <dgm:t>
        <a:bodyPr/>
        <a:lstStyle/>
        <a:p>
          <a:endParaRPr lang="en-US"/>
        </a:p>
      </dgm:t>
    </dgm:pt>
  </dgm:ptLst>
  <dgm:cxnLst>
    <dgm:cxn modelId="{3B67971F-9D36-4006-A19D-FA50436422A3}" srcId="{7DF770E7-A360-4A52-8526-37800A0F55D5}" destId="{9F24317C-7033-4B4C-B087-949EDE24B020}" srcOrd="2" destOrd="0" parTransId="{7F4791C9-E0CC-451A-9FD9-036E8E10018C}" sibTransId="{899E43A0-1F11-4812-B13D-B2C6FBE0CEEA}"/>
    <dgm:cxn modelId="{B4A14F39-AFA7-4E82-B8B5-3297423E9CB0}" srcId="{712F51C9-2DBA-405B-AC33-695425AF874B}" destId="{8AAB2C6A-30C0-47E2-89C0-65927CB0A8B1}" srcOrd="0" destOrd="0" parTransId="{61A707F1-A4B2-4E7B-8D64-9E29FFA3262F}" sibTransId="{19410CC8-0AB3-491D-A090-B7DC5DEA1081}"/>
    <dgm:cxn modelId="{BA9A800F-E07C-4F5D-9891-B63658F618B9}" type="presOf" srcId="{783A9A89-6E36-46A6-8E67-089B577D63A3}" destId="{6A880745-317E-4969-AE6C-A8A05EF28EA1}" srcOrd="0" destOrd="0" presId="urn:microsoft.com/office/officeart/2005/8/layout/hList9"/>
    <dgm:cxn modelId="{FDCD3F6B-40B4-42DB-88DD-E1DBB26B205C}" srcId="{79F8227E-D5EB-4665-A3F3-D32C1AB2749B}" destId="{783A9A89-6E36-46A6-8E67-089B577D63A3}" srcOrd="1" destOrd="0" parTransId="{E61D529C-9B4D-4EFA-B483-F7AE87A3D123}" sibTransId="{770CEA29-7EF4-4D9B-A8C5-B360179AB278}"/>
    <dgm:cxn modelId="{1F6A8A11-1797-4E97-BB76-53A0919229F6}" type="presOf" srcId="{0FC7A559-C016-4488-B160-24608DC764AD}" destId="{178756E2-6848-4E74-8211-09EAC635F399}" srcOrd="0" destOrd="0" presId="urn:microsoft.com/office/officeart/2005/8/layout/hList9"/>
    <dgm:cxn modelId="{36E22B4C-E629-4F2B-9180-875D3F3C00E7}" type="presOf" srcId="{712F51C9-2DBA-405B-AC33-695425AF874B}" destId="{279E3355-3B39-4800-81F2-43F6B4F50262}" srcOrd="0" destOrd="0" presId="urn:microsoft.com/office/officeart/2005/8/layout/hList9"/>
    <dgm:cxn modelId="{B7394141-81C6-4F3A-934D-C14D7292B620}" type="presOf" srcId="{07766F09-419C-47BD-A934-F7B6E272884A}" destId="{164F41B3-D528-49AC-8C05-6B5A96E857B0}" srcOrd="0" destOrd="0" presId="urn:microsoft.com/office/officeart/2005/8/layout/hList9"/>
    <dgm:cxn modelId="{89DB887D-29B0-420A-9D24-09B8256BA397}" type="presOf" srcId="{8AAB2C6A-30C0-47E2-89C0-65927CB0A8B1}" destId="{B087A38B-6EFC-4C6D-AC30-42AA87AFF426}" srcOrd="0" destOrd="0" presId="urn:microsoft.com/office/officeart/2005/8/layout/hList9"/>
    <dgm:cxn modelId="{0578B467-30A2-4565-B39C-B924CA416087}" srcId="{0FC7A559-C016-4488-B160-24608DC764AD}" destId="{79F8227E-D5EB-4665-A3F3-D32C1AB2749B}" srcOrd="2" destOrd="0" parTransId="{34117AAF-75A0-44E4-8D09-E40580595778}" sibTransId="{BDAD91CF-4D63-4383-8229-CCB0EE563567}"/>
    <dgm:cxn modelId="{8DB5E7C0-BF30-4C9B-A559-8FCF4BF0D11B}" type="presOf" srcId="{07766F09-419C-47BD-A934-F7B6E272884A}" destId="{504CA279-6E9C-4AF7-B770-211277506CB5}" srcOrd="1" destOrd="0" presId="urn:microsoft.com/office/officeart/2005/8/layout/hList9"/>
    <dgm:cxn modelId="{61E25D7B-17F4-4EF0-8647-3407708532C9}" type="presOf" srcId="{91BA48EA-1068-4AF4-9AA6-95BB6089FFC0}" destId="{625C85CF-3F8B-4A88-8792-527F9A00DBCB}" srcOrd="0" destOrd="0" presId="urn:microsoft.com/office/officeart/2005/8/layout/hList9"/>
    <dgm:cxn modelId="{7E0CA8FE-9BA7-4E16-A8FB-F3D67BA67D01}" type="presOf" srcId="{91BA48EA-1068-4AF4-9AA6-95BB6089FFC0}" destId="{54A556C4-EF10-44FA-AEC9-834CACD0A895}" srcOrd="1" destOrd="0" presId="urn:microsoft.com/office/officeart/2005/8/layout/hList9"/>
    <dgm:cxn modelId="{D4FC5129-FD25-4A74-B9FE-9CB95F0A0FF6}" srcId="{79F8227E-D5EB-4665-A3F3-D32C1AB2749B}" destId="{91BA48EA-1068-4AF4-9AA6-95BB6089FFC0}" srcOrd="0" destOrd="0" parTransId="{D65F56EB-1E9A-46C4-BE0C-DFA2211750E6}" sibTransId="{A2B95549-3ACC-4911-8886-FDF04206FBD1}"/>
    <dgm:cxn modelId="{78951BE6-E780-4395-935E-52B69EDA7C78}" type="presOf" srcId="{9F24317C-7033-4B4C-B087-949EDE24B020}" destId="{C7BF6A5C-D66E-4EBF-AFC2-A0065102B2E5}" srcOrd="0" destOrd="0" presId="urn:microsoft.com/office/officeart/2005/8/layout/hList9"/>
    <dgm:cxn modelId="{F35D98C1-683D-4915-BC04-F81DF3FB7779}" srcId="{0FC7A559-C016-4488-B160-24608DC764AD}" destId="{7DF770E7-A360-4A52-8526-37800A0F55D5}" srcOrd="0" destOrd="0" parTransId="{7C15F10D-D255-4F71-86A4-35BA907EA665}" sibTransId="{11F02114-06AA-4CF4-B177-FBA16E2118D8}"/>
    <dgm:cxn modelId="{4E0A27F7-C298-447B-9EA7-5CC457424442}" type="presOf" srcId="{E82BD18F-5DD3-4A1C-A227-FBD8F0AA07D5}" destId="{6B32288C-7BA1-46AD-8BE3-E896A50051BC}" srcOrd="1" destOrd="0" presId="urn:microsoft.com/office/officeart/2005/8/layout/hList9"/>
    <dgm:cxn modelId="{4AAE6DAF-1149-497B-A39E-9EB5709DDA3F}" type="presOf" srcId="{79F8227E-D5EB-4665-A3F3-D32C1AB2749B}" destId="{08E417BF-7076-42E1-BA45-83CB3A694316}" srcOrd="0" destOrd="0" presId="urn:microsoft.com/office/officeart/2005/8/layout/hList9"/>
    <dgm:cxn modelId="{ED294088-37F0-4206-B889-20826E2F1380}" type="presOf" srcId="{8AAB2C6A-30C0-47E2-89C0-65927CB0A8B1}" destId="{EFBFE86D-C7AD-4D04-B7D2-75E5969ED837}" srcOrd="1" destOrd="0" presId="urn:microsoft.com/office/officeart/2005/8/layout/hList9"/>
    <dgm:cxn modelId="{4FB3FCA0-4CFE-4A56-B4D3-248340B613F9}" type="presOf" srcId="{7DF770E7-A360-4A52-8526-37800A0F55D5}" destId="{8D43B442-64DD-4870-BF30-427EF596F4BD}" srcOrd="0" destOrd="0" presId="urn:microsoft.com/office/officeart/2005/8/layout/hList9"/>
    <dgm:cxn modelId="{1BFB6262-A299-45B8-8CA1-A0D9C8920BB3}" type="presOf" srcId="{9F24317C-7033-4B4C-B087-949EDE24B020}" destId="{A7386E28-4C5B-4111-B732-626C08F0F847}" srcOrd="1" destOrd="0" presId="urn:microsoft.com/office/officeart/2005/8/layout/hList9"/>
    <dgm:cxn modelId="{453198AF-300E-403A-A8BA-05E84C4B0A20}" type="presOf" srcId="{E82BD18F-5DD3-4A1C-A227-FBD8F0AA07D5}" destId="{E228593E-FCB9-4AE4-8AC6-91C0120A187A}" srcOrd="0" destOrd="0" presId="urn:microsoft.com/office/officeart/2005/8/layout/hList9"/>
    <dgm:cxn modelId="{0B4F23E2-B062-4031-98B6-BA492578696F}" type="presOf" srcId="{783A9A89-6E36-46A6-8E67-089B577D63A3}" destId="{30957C97-B20D-494B-AA39-A1DE40C22D7A}" srcOrd="1" destOrd="0" presId="urn:microsoft.com/office/officeart/2005/8/layout/hList9"/>
    <dgm:cxn modelId="{A7F5B345-9DE9-44B8-8CB5-3CE19E4C91B4}" srcId="{7DF770E7-A360-4A52-8526-37800A0F55D5}" destId="{07766F09-419C-47BD-A934-F7B6E272884A}" srcOrd="1" destOrd="0" parTransId="{6B5B7675-F38C-4C55-BF31-E39D9F7595D1}" sibTransId="{10BCFA50-FED9-4157-B164-F10C427C7538}"/>
    <dgm:cxn modelId="{F4053E87-11DC-4201-9FA5-39D8BE265196}" srcId="{0FC7A559-C016-4488-B160-24608DC764AD}" destId="{712F51C9-2DBA-405B-AC33-695425AF874B}" srcOrd="1" destOrd="0" parTransId="{A71BCC94-6D28-418A-8834-C13EA951DC25}" sibTransId="{C270C277-9B57-4A9C-9A6F-864E05D524BA}"/>
    <dgm:cxn modelId="{BD22FE49-2595-4272-B6E8-3C6735FFC8B3}" srcId="{7DF770E7-A360-4A52-8526-37800A0F55D5}" destId="{E82BD18F-5DD3-4A1C-A227-FBD8F0AA07D5}" srcOrd="0" destOrd="0" parTransId="{39E0E164-CC7E-48D5-BC0A-4056C5AE094E}" sibTransId="{1C4945EE-9DC3-417B-B018-77D5A701E0D0}"/>
    <dgm:cxn modelId="{15A1BA0A-A11A-4F9D-9A72-B6DAA7849BCA}" type="presParOf" srcId="{178756E2-6848-4E74-8211-09EAC635F399}" destId="{6C0D3C67-28FE-45A7-80B1-541D788AC02F}" srcOrd="0" destOrd="0" presId="urn:microsoft.com/office/officeart/2005/8/layout/hList9"/>
    <dgm:cxn modelId="{7974046D-5AF8-42C9-8AC3-1E19EB6ED4E1}" type="presParOf" srcId="{178756E2-6848-4E74-8211-09EAC635F399}" destId="{64472A6B-190A-4B78-BEA1-F3D765F9A0C4}" srcOrd="1" destOrd="0" presId="urn:microsoft.com/office/officeart/2005/8/layout/hList9"/>
    <dgm:cxn modelId="{06915651-6804-4F93-BF74-A28A246F5750}" type="presParOf" srcId="{64472A6B-190A-4B78-BEA1-F3D765F9A0C4}" destId="{198F4110-086D-4990-8F90-53DBF8EBA74F}" srcOrd="0" destOrd="0" presId="urn:microsoft.com/office/officeart/2005/8/layout/hList9"/>
    <dgm:cxn modelId="{0F492A04-6B7B-4FDC-A121-4A27B1474E31}" type="presParOf" srcId="{64472A6B-190A-4B78-BEA1-F3D765F9A0C4}" destId="{722FF19F-A13A-403D-9E07-61F25766044C}" srcOrd="1" destOrd="0" presId="urn:microsoft.com/office/officeart/2005/8/layout/hList9"/>
    <dgm:cxn modelId="{37CC07CF-056E-4362-B029-FDB379FF015B}" type="presParOf" srcId="{722FF19F-A13A-403D-9E07-61F25766044C}" destId="{E228593E-FCB9-4AE4-8AC6-91C0120A187A}" srcOrd="0" destOrd="0" presId="urn:microsoft.com/office/officeart/2005/8/layout/hList9"/>
    <dgm:cxn modelId="{607685DF-F986-43F6-829A-B4C49486C4D4}" type="presParOf" srcId="{722FF19F-A13A-403D-9E07-61F25766044C}" destId="{6B32288C-7BA1-46AD-8BE3-E896A50051BC}" srcOrd="1" destOrd="0" presId="urn:microsoft.com/office/officeart/2005/8/layout/hList9"/>
    <dgm:cxn modelId="{C8E085FC-68DC-41C0-AF72-102DEC6B3AFB}" type="presParOf" srcId="{64472A6B-190A-4B78-BEA1-F3D765F9A0C4}" destId="{B9A29DA7-2EB0-45CA-9A24-CEF7EC33F571}" srcOrd="2" destOrd="0" presId="urn:microsoft.com/office/officeart/2005/8/layout/hList9"/>
    <dgm:cxn modelId="{A76F689A-659B-42EC-B015-385DFE957614}" type="presParOf" srcId="{B9A29DA7-2EB0-45CA-9A24-CEF7EC33F571}" destId="{164F41B3-D528-49AC-8C05-6B5A96E857B0}" srcOrd="0" destOrd="0" presId="urn:microsoft.com/office/officeart/2005/8/layout/hList9"/>
    <dgm:cxn modelId="{60C4F580-43AE-43F1-9149-D7E419B90109}" type="presParOf" srcId="{B9A29DA7-2EB0-45CA-9A24-CEF7EC33F571}" destId="{504CA279-6E9C-4AF7-B770-211277506CB5}" srcOrd="1" destOrd="0" presId="urn:microsoft.com/office/officeart/2005/8/layout/hList9"/>
    <dgm:cxn modelId="{D030C51C-10D5-4B46-9709-53C96EF0E6F1}" type="presParOf" srcId="{64472A6B-190A-4B78-BEA1-F3D765F9A0C4}" destId="{C6AC7062-E38A-4378-AA16-7C7539B1312B}" srcOrd="3" destOrd="0" presId="urn:microsoft.com/office/officeart/2005/8/layout/hList9"/>
    <dgm:cxn modelId="{AAA982D9-6604-404B-8708-F5B96C693785}" type="presParOf" srcId="{C6AC7062-E38A-4378-AA16-7C7539B1312B}" destId="{C7BF6A5C-D66E-4EBF-AFC2-A0065102B2E5}" srcOrd="0" destOrd="0" presId="urn:microsoft.com/office/officeart/2005/8/layout/hList9"/>
    <dgm:cxn modelId="{6540AD3C-4768-45F9-B182-8E9F4C679F5E}" type="presParOf" srcId="{C6AC7062-E38A-4378-AA16-7C7539B1312B}" destId="{A7386E28-4C5B-4111-B732-626C08F0F847}" srcOrd="1" destOrd="0" presId="urn:microsoft.com/office/officeart/2005/8/layout/hList9"/>
    <dgm:cxn modelId="{7446480F-C7EA-4FDF-8064-AD4B2D6EB2A4}" type="presParOf" srcId="{178756E2-6848-4E74-8211-09EAC635F399}" destId="{3D9C2AA4-CE89-4227-8007-891EE07285BC}" srcOrd="2" destOrd="0" presId="urn:microsoft.com/office/officeart/2005/8/layout/hList9"/>
    <dgm:cxn modelId="{21CB6959-5F67-4CF1-9C08-FC75476FB6FE}" type="presParOf" srcId="{178756E2-6848-4E74-8211-09EAC635F399}" destId="{8D43B442-64DD-4870-BF30-427EF596F4BD}" srcOrd="3" destOrd="0" presId="urn:microsoft.com/office/officeart/2005/8/layout/hList9"/>
    <dgm:cxn modelId="{D8016DFA-3C54-484F-9ED1-6976CE8F4467}" type="presParOf" srcId="{178756E2-6848-4E74-8211-09EAC635F399}" destId="{C39DEEBC-8E05-4B1F-B4B9-8D2D0B89EA9A}" srcOrd="4" destOrd="0" presId="urn:microsoft.com/office/officeart/2005/8/layout/hList9"/>
    <dgm:cxn modelId="{D4EAD1D2-4AAC-4A0A-B46B-6D49E1410E2B}" type="presParOf" srcId="{178756E2-6848-4E74-8211-09EAC635F399}" destId="{173EACCB-F04B-459A-AFD8-D4B2ECB168B1}" srcOrd="5" destOrd="0" presId="urn:microsoft.com/office/officeart/2005/8/layout/hList9"/>
    <dgm:cxn modelId="{C5AC130F-9FF2-4603-AB97-175DF54DB00E}" type="presParOf" srcId="{178756E2-6848-4E74-8211-09EAC635F399}" destId="{1F00E12D-8B0E-445C-BE3D-AFB9B8404961}" srcOrd="6" destOrd="0" presId="urn:microsoft.com/office/officeart/2005/8/layout/hList9"/>
    <dgm:cxn modelId="{4CC2EBE6-ED36-4A78-805B-195E243ACC89}" type="presParOf" srcId="{1F00E12D-8B0E-445C-BE3D-AFB9B8404961}" destId="{A2D8C976-E022-4F1D-AB80-3A0365058676}" srcOrd="0" destOrd="0" presId="urn:microsoft.com/office/officeart/2005/8/layout/hList9"/>
    <dgm:cxn modelId="{FEF31E78-090A-4787-AB2F-6DFB47FA1E14}" type="presParOf" srcId="{1F00E12D-8B0E-445C-BE3D-AFB9B8404961}" destId="{67E22E08-690A-4ADA-A746-073639AA599D}" srcOrd="1" destOrd="0" presId="urn:microsoft.com/office/officeart/2005/8/layout/hList9"/>
    <dgm:cxn modelId="{0705B612-C1D0-46CB-9376-83F47ABCD74C}" type="presParOf" srcId="{67E22E08-690A-4ADA-A746-073639AA599D}" destId="{B087A38B-6EFC-4C6D-AC30-42AA87AFF426}" srcOrd="0" destOrd="0" presId="urn:microsoft.com/office/officeart/2005/8/layout/hList9"/>
    <dgm:cxn modelId="{B8AC20F5-F212-464B-82F6-6C61D3E64576}" type="presParOf" srcId="{67E22E08-690A-4ADA-A746-073639AA599D}" destId="{EFBFE86D-C7AD-4D04-B7D2-75E5969ED837}" srcOrd="1" destOrd="0" presId="urn:microsoft.com/office/officeart/2005/8/layout/hList9"/>
    <dgm:cxn modelId="{A2C205E3-4FE1-45CC-AEB8-AF47E2526033}" type="presParOf" srcId="{178756E2-6848-4E74-8211-09EAC635F399}" destId="{7AD5A396-63B5-43B0-9195-8D1C7039E69E}" srcOrd="7" destOrd="0" presId="urn:microsoft.com/office/officeart/2005/8/layout/hList9"/>
    <dgm:cxn modelId="{61FBC62B-995B-4167-ABA4-9737E400F8FB}" type="presParOf" srcId="{178756E2-6848-4E74-8211-09EAC635F399}" destId="{279E3355-3B39-4800-81F2-43F6B4F50262}" srcOrd="8" destOrd="0" presId="urn:microsoft.com/office/officeart/2005/8/layout/hList9"/>
    <dgm:cxn modelId="{A8F05B9B-A862-435E-AD9C-EC7B293995F9}" type="presParOf" srcId="{178756E2-6848-4E74-8211-09EAC635F399}" destId="{15165A09-8AF5-4982-A04D-F167D3779EAE}" srcOrd="9" destOrd="0" presId="urn:microsoft.com/office/officeart/2005/8/layout/hList9"/>
    <dgm:cxn modelId="{0069676C-34C8-4197-A199-E82AA5C155DB}" type="presParOf" srcId="{178756E2-6848-4E74-8211-09EAC635F399}" destId="{6DEC6F0C-9BFB-4AC0-9FB1-1D8627DE8A87}" srcOrd="10" destOrd="0" presId="urn:microsoft.com/office/officeart/2005/8/layout/hList9"/>
    <dgm:cxn modelId="{0EBCF14C-410F-40CC-BC2C-7342C75D3FA5}" type="presParOf" srcId="{178756E2-6848-4E74-8211-09EAC635F399}" destId="{E1012959-902A-4212-9C49-BA738DE84D1E}" srcOrd="11" destOrd="0" presId="urn:microsoft.com/office/officeart/2005/8/layout/hList9"/>
    <dgm:cxn modelId="{1B6DC33C-F45B-4366-85CE-EB8128854195}" type="presParOf" srcId="{E1012959-902A-4212-9C49-BA738DE84D1E}" destId="{43347D75-1993-48F9-9D15-6308BB34E9F9}" srcOrd="0" destOrd="0" presId="urn:microsoft.com/office/officeart/2005/8/layout/hList9"/>
    <dgm:cxn modelId="{E2926275-340D-40EE-8FCA-07B9B6A077BC}" type="presParOf" srcId="{E1012959-902A-4212-9C49-BA738DE84D1E}" destId="{02B57900-677A-4FA0-BD6D-9B4FF8BD945A}" srcOrd="1" destOrd="0" presId="urn:microsoft.com/office/officeart/2005/8/layout/hList9"/>
    <dgm:cxn modelId="{0F82C4B0-C50C-48E0-BF59-0D8BB2D39B5D}" type="presParOf" srcId="{02B57900-677A-4FA0-BD6D-9B4FF8BD945A}" destId="{625C85CF-3F8B-4A88-8792-527F9A00DBCB}" srcOrd="0" destOrd="0" presId="urn:microsoft.com/office/officeart/2005/8/layout/hList9"/>
    <dgm:cxn modelId="{06D06CAB-3872-4090-BCE7-AB70A4B4D507}" type="presParOf" srcId="{02B57900-677A-4FA0-BD6D-9B4FF8BD945A}" destId="{54A556C4-EF10-44FA-AEC9-834CACD0A895}" srcOrd="1" destOrd="0" presId="urn:microsoft.com/office/officeart/2005/8/layout/hList9"/>
    <dgm:cxn modelId="{9FD99C3E-E46C-4772-AD1B-B437E9B95051}" type="presParOf" srcId="{E1012959-902A-4212-9C49-BA738DE84D1E}" destId="{4139102E-EB72-49B5-951A-DCBCADD4DE51}" srcOrd="2" destOrd="0" presId="urn:microsoft.com/office/officeart/2005/8/layout/hList9"/>
    <dgm:cxn modelId="{D484F703-F1A0-40EF-B110-423AF4693670}" type="presParOf" srcId="{4139102E-EB72-49B5-951A-DCBCADD4DE51}" destId="{6A880745-317E-4969-AE6C-A8A05EF28EA1}" srcOrd="0" destOrd="0" presId="urn:microsoft.com/office/officeart/2005/8/layout/hList9"/>
    <dgm:cxn modelId="{0B170654-8567-428E-AA2E-99FA633B93D1}" type="presParOf" srcId="{4139102E-EB72-49B5-951A-DCBCADD4DE51}" destId="{30957C97-B20D-494B-AA39-A1DE40C22D7A}" srcOrd="1" destOrd="0" presId="urn:microsoft.com/office/officeart/2005/8/layout/hList9"/>
    <dgm:cxn modelId="{7E249D58-E945-4161-AF50-5AF08DD2E2B1}" type="presParOf" srcId="{178756E2-6848-4E74-8211-09EAC635F399}" destId="{D7C30351-745B-4C2F-AE38-6BF20E407757}" srcOrd="12" destOrd="0" presId="urn:microsoft.com/office/officeart/2005/8/layout/hList9"/>
    <dgm:cxn modelId="{D49F6EBC-53C7-4086-A6F1-8F88ADC6E01A}" type="presParOf" srcId="{178756E2-6848-4E74-8211-09EAC635F399}" destId="{08E417BF-7076-42E1-BA45-83CB3A694316}" srcOrd="13" destOrd="0" presId="urn:microsoft.com/office/officeart/2005/8/layout/hList9"/>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C5CB0F-148B-4B01-963B-BDA4D0FA5B60}" type="doc">
      <dgm:prSet loTypeId="urn:microsoft.com/office/officeart/2005/8/layout/venn3" loCatId="relationship" qsTypeId="urn:microsoft.com/office/officeart/2005/8/quickstyle/3d1" qsCatId="3D" csTypeId="urn:microsoft.com/office/officeart/2005/8/colors/colorful1#1" csCatId="colorful" phldr="1"/>
      <dgm:spPr/>
    </dgm:pt>
    <dgm:pt modelId="{88397A72-187E-4A1F-A002-B483E703E76B}">
      <dgm:prSet custT="1"/>
      <dgm:spPr/>
      <dgm: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effectLst/>
              <a:latin typeface="Arial" pitchFamily="34" charset="0"/>
              <a:cs typeface="Generator 2005" pitchFamily="2" charset="-78"/>
            </a:rPr>
            <a:t>بناء قبول الحل </a:t>
          </a:r>
          <a:endParaRPr kumimoji="0" lang="en-US" sz="2000" b="0" i="0" u="none" strike="noStrike" cap="none" normalizeH="0" baseline="0" dirty="0" smtClean="0">
            <a:ln/>
            <a:effectLst/>
            <a:latin typeface="Arial" pitchFamily="34" charset="0"/>
            <a:cs typeface="Generator 2005" pitchFamily="2" charset="-78"/>
          </a:endParaRPr>
        </a:p>
      </dgm:t>
    </dgm:pt>
    <dgm:pt modelId="{5B7EF073-4068-4C4B-BDD0-C5257DABA860}" type="parTrans" cxnId="{2AC3D1E8-E39D-4882-92B8-A3CF928E1864}">
      <dgm:prSet/>
      <dgm:spPr/>
      <dgm:t>
        <a:bodyPr/>
        <a:lstStyle/>
        <a:p>
          <a:pPr rtl="1"/>
          <a:endParaRPr lang="en-US" sz="1800">
            <a:cs typeface="Generator 2005" pitchFamily="2" charset="-78"/>
          </a:endParaRPr>
        </a:p>
      </dgm:t>
    </dgm:pt>
    <dgm:pt modelId="{AD25B6CD-809E-427D-ABCA-26AD55ECC10E}" type="sibTrans" cxnId="{2AC3D1E8-E39D-4882-92B8-A3CF928E1864}">
      <dgm:prSet/>
      <dgm:spPr/>
      <dgm:t>
        <a:bodyPr/>
        <a:lstStyle/>
        <a:p>
          <a:pPr rtl="1"/>
          <a:endParaRPr lang="en-US" sz="1800">
            <a:cs typeface="Generator 2005" pitchFamily="2" charset="-78"/>
          </a:endParaRPr>
        </a:p>
      </dgm:t>
    </dgm:pt>
    <dgm:pt modelId="{03B259E2-CDC2-4E14-AAF8-0BFD6BF5378E}">
      <dgm:prSet custT="1"/>
      <dgm:spPr/>
      <dgm: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effectLst/>
              <a:latin typeface="Arial" pitchFamily="34" charset="0"/>
              <a:cs typeface="Generator 2005" pitchFamily="2" charset="-78"/>
            </a:rPr>
            <a:t>تطوير الحل</a:t>
          </a:r>
          <a:endParaRPr kumimoji="0" lang="en-US" sz="2000" b="0" i="0" u="none" strike="noStrike" cap="none" normalizeH="0" baseline="0" dirty="0" smtClean="0">
            <a:ln/>
            <a:effectLst/>
            <a:latin typeface="Arial" pitchFamily="34" charset="0"/>
            <a:cs typeface="Generator 2005" pitchFamily="2" charset="-78"/>
          </a:endParaRPr>
        </a:p>
      </dgm:t>
    </dgm:pt>
    <dgm:pt modelId="{1F0BF95D-9B8D-4F06-995C-3F1033369B17}" type="parTrans" cxnId="{E9123BC7-ED44-44AD-A05C-3DE3FF793CFF}">
      <dgm:prSet/>
      <dgm:spPr/>
      <dgm:t>
        <a:bodyPr/>
        <a:lstStyle/>
        <a:p>
          <a:pPr rtl="1"/>
          <a:endParaRPr lang="en-US" sz="1800">
            <a:cs typeface="Generator 2005" pitchFamily="2" charset="-78"/>
          </a:endParaRPr>
        </a:p>
      </dgm:t>
    </dgm:pt>
    <dgm:pt modelId="{B7BCE4EF-9A4B-4B0D-B279-F883401F5C54}" type="sibTrans" cxnId="{E9123BC7-ED44-44AD-A05C-3DE3FF793CFF}">
      <dgm:prSet/>
      <dgm:spPr/>
      <dgm:t>
        <a:bodyPr/>
        <a:lstStyle/>
        <a:p>
          <a:pPr rtl="1"/>
          <a:endParaRPr lang="en-US" sz="1800">
            <a:cs typeface="Generator 2005" pitchFamily="2" charset="-78"/>
          </a:endParaRPr>
        </a:p>
      </dgm:t>
    </dgm:pt>
    <dgm:pt modelId="{14C69A03-D173-4B6F-B0A6-06C6183021E7}">
      <dgm:prSet custT="1"/>
      <dgm:spPr/>
      <dgm: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effectLst/>
              <a:latin typeface="Arial" pitchFamily="34" charset="0"/>
              <a:cs typeface="Generator 2005" pitchFamily="2" charset="-78"/>
            </a:rPr>
            <a:t>إيجاد الحلول والأفكار</a:t>
          </a:r>
          <a:endParaRPr kumimoji="0" lang="en-US" sz="2000" b="0" i="0" u="none" strike="noStrike" cap="none" normalizeH="0" baseline="0" dirty="0" smtClean="0">
            <a:ln/>
            <a:effectLst/>
            <a:latin typeface="Arial" pitchFamily="34" charset="0"/>
            <a:cs typeface="Generator 2005" pitchFamily="2" charset="-78"/>
          </a:endParaRPr>
        </a:p>
      </dgm:t>
    </dgm:pt>
    <dgm:pt modelId="{F3D15166-9073-4246-A80D-34E9088814CD}" type="parTrans" cxnId="{F6220D6E-5E10-43E2-AA0E-1472754E9AAD}">
      <dgm:prSet/>
      <dgm:spPr/>
      <dgm:t>
        <a:bodyPr/>
        <a:lstStyle/>
        <a:p>
          <a:pPr rtl="1"/>
          <a:endParaRPr lang="en-US" sz="1800">
            <a:cs typeface="Generator 2005" pitchFamily="2" charset="-78"/>
          </a:endParaRPr>
        </a:p>
      </dgm:t>
    </dgm:pt>
    <dgm:pt modelId="{3B9CF014-3488-4C61-ADF4-88AD857F7DA2}" type="sibTrans" cxnId="{F6220D6E-5E10-43E2-AA0E-1472754E9AAD}">
      <dgm:prSet/>
      <dgm:spPr/>
      <dgm:t>
        <a:bodyPr/>
        <a:lstStyle/>
        <a:p>
          <a:pPr rtl="1"/>
          <a:endParaRPr lang="en-US" sz="1800">
            <a:cs typeface="Generator 2005" pitchFamily="2" charset="-78"/>
          </a:endParaRPr>
        </a:p>
      </dgm:t>
    </dgm:pt>
    <dgm:pt modelId="{B62CD306-A3B9-4157-9977-AC298DA9E8D2}">
      <dgm:prSet custT="1"/>
      <dgm:spPr/>
      <dgm: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effectLst/>
              <a:latin typeface="Arial" pitchFamily="34" charset="0"/>
              <a:cs typeface="Generator 2005" pitchFamily="2" charset="-78"/>
            </a:rPr>
            <a:t>تحديد وصياغة المشكلة</a:t>
          </a:r>
          <a:endParaRPr kumimoji="0" lang="en-US" sz="2000" b="0" i="0" u="none" strike="noStrike" cap="none" normalizeH="0" baseline="0" dirty="0" smtClean="0">
            <a:ln/>
            <a:effectLst/>
            <a:latin typeface="Arial" pitchFamily="34" charset="0"/>
            <a:cs typeface="Generator 2005" pitchFamily="2" charset="-78"/>
          </a:endParaRPr>
        </a:p>
      </dgm:t>
    </dgm:pt>
    <dgm:pt modelId="{1EF66451-275A-4DDC-AB5B-9E28FC9DE99C}" type="parTrans" cxnId="{A7E938B8-C16A-4967-B65D-4EA7CA326CEE}">
      <dgm:prSet/>
      <dgm:spPr/>
      <dgm:t>
        <a:bodyPr/>
        <a:lstStyle/>
        <a:p>
          <a:pPr rtl="1"/>
          <a:endParaRPr lang="en-US" sz="1800">
            <a:cs typeface="Generator 2005" pitchFamily="2" charset="-78"/>
          </a:endParaRPr>
        </a:p>
      </dgm:t>
    </dgm:pt>
    <dgm:pt modelId="{AB1D7812-F648-4082-95DE-0D1AD5E4FD72}" type="sibTrans" cxnId="{A7E938B8-C16A-4967-B65D-4EA7CA326CEE}">
      <dgm:prSet/>
      <dgm:spPr/>
      <dgm:t>
        <a:bodyPr/>
        <a:lstStyle/>
        <a:p>
          <a:pPr rtl="1"/>
          <a:endParaRPr lang="en-US" sz="1800">
            <a:cs typeface="Generator 2005" pitchFamily="2" charset="-78"/>
          </a:endParaRPr>
        </a:p>
      </dgm:t>
    </dgm:pt>
    <dgm:pt modelId="{4880F093-342D-4456-8180-CAA05C57E8C9}">
      <dgm:prSet custT="1"/>
      <dgm:spPr/>
      <dgm: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effectLst/>
              <a:latin typeface="Arial" pitchFamily="34" charset="0"/>
              <a:cs typeface="Generator 2005" pitchFamily="2" charset="-78"/>
            </a:rPr>
            <a:t>جمع المعلومات</a:t>
          </a:r>
          <a:endParaRPr kumimoji="0" lang="en-US" sz="2000" b="0" i="0" u="none" strike="noStrike" cap="none" normalizeH="0" baseline="0" dirty="0" smtClean="0">
            <a:ln/>
            <a:effectLst/>
            <a:latin typeface="Arial" pitchFamily="34" charset="0"/>
            <a:cs typeface="Generator 2005" pitchFamily="2" charset="-78"/>
          </a:endParaRPr>
        </a:p>
      </dgm:t>
    </dgm:pt>
    <dgm:pt modelId="{B0BB15EA-FE93-429A-85F8-FAC0CC0E8B22}" type="parTrans" cxnId="{6C7DF09B-96C7-4EE1-A4F4-F902D12D4004}">
      <dgm:prSet/>
      <dgm:spPr/>
      <dgm:t>
        <a:bodyPr/>
        <a:lstStyle/>
        <a:p>
          <a:pPr rtl="1"/>
          <a:endParaRPr lang="en-US" sz="1800">
            <a:cs typeface="Generator 2005" pitchFamily="2" charset="-78"/>
          </a:endParaRPr>
        </a:p>
      </dgm:t>
    </dgm:pt>
    <dgm:pt modelId="{43215871-4684-429B-81E7-D18C52D07299}" type="sibTrans" cxnId="{6C7DF09B-96C7-4EE1-A4F4-F902D12D4004}">
      <dgm:prSet/>
      <dgm:spPr/>
      <dgm:t>
        <a:bodyPr/>
        <a:lstStyle/>
        <a:p>
          <a:pPr rtl="1"/>
          <a:endParaRPr lang="en-US" sz="1800">
            <a:cs typeface="Generator 2005" pitchFamily="2" charset="-78"/>
          </a:endParaRPr>
        </a:p>
      </dgm:t>
    </dgm:pt>
    <dgm:pt modelId="{12B0B1A1-10E7-4D4D-B07C-06286710B4E5}">
      <dgm:prSet custT="1"/>
      <dgm:spPr/>
      <dgm: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800" b="0" i="0" u="none" strike="noStrike" cap="none" normalizeH="0" baseline="0" dirty="0" smtClean="0">
              <a:ln/>
              <a:effectLst/>
              <a:latin typeface="Arial" pitchFamily="34" charset="0"/>
              <a:cs typeface="Generator 2005" pitchFamily="2" charset="-78"/>
            </a:rPr>
            <a:t>الإحساس بالمشكلة</a:t>
          </a:r>
          <a:endParaRPr kumimoji="0" lang="en-US" sz="1800" b="0" i="0" u="none" strike="noStrike" cap="none" normalizeH="0" baseline="0" dirty="0" smtClean="0">
            <a:ln/>
            <a:effectLst/>
            <a:latin typeface="Arial" pitchFamily="34" charset="0"/>
            <a:cs typeface="Generator 2005" pitchFamily="2" charset="-78"/>
          </a:endParaRPr>
        </a:p>
      </dgm:t>
    </dgm:pt>
    <dgm:pt modelId="{2399FDE6-CC04-44FF-AC44-F69928524491}" type="parTrans" cxnId="{A7FEDCCE-8639-46C6-BEF7-9B3C8AB36CEC}">
      <dgm:prSet/>
      <dgm:spPr/>
      <dgm:t>
        <a:bodyPr/>
        <a:lstStyle/>
        <a:p>
          <a:pPr rtl="1"/>
          <a:endParaRPr lang="en-US" sz="1800">
            <a:cs typeface="Generator 2005" pitchFamily="2" charset="-78"/>
          </a:endParaRPr>
        </a:p>
      </dgm:t>
    </dgm:pt>
    <dgm:pt modelId="{1697BFBE-F9B4-44B9-9B45-D79C941B1811}" type="sibTrans" cxnId="{A7FEDCCE-8639-46C6-BEF7-9B3C8AB36CEC}">
      <dgm:prSet/>
      <dgm:spPr/>
      <dgm:t>
        <a:bodyPr/>
        <a:lstStyle/>
        <a:p>
          <a:pPr rtl="1"/>
          <a:endParaRPr lang="en-US" sz="1800">
            <a:cs typeface="Generator 2005" pitchFamily="2" charset="-78"/>
          </a:endParaRPr>
        </a:p>
      </dgm:t>
    </dgm:pt>
    <dgm:pt modelId="{9BF7B6F0-4D02-4195-8171-091060F6B0EE}" type="pres">
      <dgm:prSet presAssocID="{6FC5CB0F-148B-4B01-963B-BDA4D0FA5B60}" presName="Name0" presStyleCnt="0">
        <dgm:presLayoutVars>
          <dgm:dir/>
          <dgm:resizeHandles val="exact"/>
        </dgm:presLayoutVars>
      </dgm:prSet>
      <dgm:spPr/>
    </dgm:pt>
    <dgm:pt modelId="{2AA48804-3278-43CD-9647-69B18DFD40CE}" type="pres">
      <dgm:prSet presAssocID="{88397A72-187E-4A1F-A002-B483E703E76B}" presName="Name5" presStyleLbl="vennNode1" presStyleIdx="0" presStyleCnt="6">
        <dgm:presLayoutVars>
          <dgm:bulletEnabled val="1"/>
        </dgm:presLayoutVars>
      </dgm:prSet>
      <dgm:spPr/>
      <dgm:t>
        <a:bodyPr/>
        <a:lstStyle/>
        <a:p>
          <a:endParaRPr lang="en-US"/>
        </a:p>
      </dgm:t>
    </dgm:pt>
    <dgm:pt modelId="{9E4A2122-62E6-4FB4-8FD7-74B8FF39DB03}" type="pres">
      <dgm:prSet presAssocID="{AD25B6CD-809E-427D-ABCA-26AD55ECC10E}" presName="space" presStyleCnt="0"/>
      <dgm:spPr/>
    </dgm:pt>
    <dgm:pt modelId="{91AFC0E9-BA76-4995-B454-6E24B35BDEFF}" type="pres">
      <dgm:prSet presAssocID="{03B259E2-CDC2-4E14-AAF8-0BFD6BF5378E}" presName="Name5" presStyleLbl="vennNode1" presStyleIdx="1" presStyleCnt="6">
        <dgm:presLayoutVars>
          <dgm:bulletEnabled val="1"/>
        </dgm:presLayoutVars>
      </dgm:prSet>
      <dgm:spPr/>
      <dgm:t>
        <a:bodyPr/>
        <a:lstStyle/>
        <a:p>
          <a:endParaRPr lang="en-US"/>
        </a:p>
      </dgm:t>
    </dgm:pt>
    <dgm:pt modelId="{AC4A70AA-6D36-4064-8202-AADBA17C8F45}" type="pres">
      <dgm:prSet presAssocID="{B7BCE4EF-9A4B-4B0D-B279-F883401F5C54}" presName="space" presStyleCnt="0"/>
      <dgm:spPr/>
    </dgm:pt>
    <dgm:pt modelId="{E893931F-556D-43A0-B235-24B18FE2134E}" type="pres">
      <dgm:prSet presAssocID="{14C69A03-D173-4B6F-B0A6-06C6183021E7}" presName="Name5" presStyleLbl="vennNode1" presStyleIdx="2" presStyleCnt="6">
        <dgm:presLayoutVars>
          <dgm:bulletEnabled val="1"/>
        </dgm:presLayoutVars>
      </dgm:prSet>
      <dgm:spPr/>
      <dgm:t>
        <a:bodyPr/>
        <a:lstStyle/>
        <a:p>
          <a:endParaRPr lang="en-US"/>
        </a:p>
      </dgm:t>
    </dgm:pt>
    <dgm:pt modelId="{629A73E3-8216-4F4E-AE15-C28F8C204BBB}" type="pres">
      <dgm:prSet presAssocID="{3B9CF014-3488-4C61-ADF4-88AD857F7DA2}" presName="space" presStyleCnt="0"/>
      <dgm:spPr/>
    </dgm:pt>
    <dgm:pt modelId="{EABFC34B-F86D-4DE8-B6FE-CEE18ACA5240}" type="pres">
      <dgm:prSet presAssocID="{B62CD306-A3B9-4157-9977-AC298DA9E8D2}" presName="Name5" presStyleLbl="vennNode1" presStyleIdx="3" presStyleCnt="6">
        <dgm:presLayoutVars>
          <dgm:bulletEnabled val="1"/>
        </dgm:presLayoutVars>
      </dgm:prSet>
      <dgm:spPr/>
      <dgm:t>
        <a:bodyPr/>
        <a:lstStyle/>
        <a:p>
          <a:endParaRPr lang="en-US"/>
        </a:p>
      </dgm:t>
    </dgm:pt>
    <dgm:pt modelId="{2586D1BB-1895-460E-A7ED-C3A6DED76909}" type="pres">
      <dgm:prSet presAssocID="{AB1D7812-F648-4082-95DE-0D1AD5E4FD72}" presName="space" presStyleCnt="0"/>
      <dgm:spPr/>
    </dgm:pt>
    <dgm:pt modelId="{EA91BA17-E788-43B9-91BC-CBADDBE1378C}" type="pres">
      <dgm:prSet presAssocID="{4880F093-342D-4456-8180-CAA05C57E8C9}" presName="Name5" presStyleLbl="vennNode1" presStyleIdx="4" presStyleCnt="6">
        <dgm:presLayoutVars>
          <dgm:bulletEnabled val="1"/>
        </dgm:presLayoutVars>
      </dgm:prSet>
      <dgm:spPr/>
      <dgm:t>
        <a:bodyPr/>
        <a:lstStyle/>
        <a:p>
          <a:endParaRPr lang="en-US"/>
        </a:p>
      </dgm:t>
    </dgm:pt>
    <dgm:pt modelId="{7847F23D-4956-457E-9ADE-C4CDFBDBDCC1}" type="pres">
      <dgm:prSet presAssocID="{43215871-4684-429B-81E7-D18C52D07299}" presName="space" presStyleCnt="0"/>
      <dgm:spPr/>
    </dgm:pt>
    <dgm:pt modelId="{12CC8D8E-9609-4D43-9549-56A36D251285}" type="pres">
      <dgm:prSet presAssocID="{12B0B1A1-10E7-4D4D-B07C-06286710B4E5}" presName="Name5" presStyleLbl="vennNode1" presStyleIdx="5" presStyleCnt="6">
        <dgm:presLayoutVars>
          <dgm:bulletEnabled val="1"/>
        </dgm:presLayoutVars>
      </dgm:prSet>
      <dgm:spPr/>
      <dgm:t>
        <a:bodyPr/>
        <a:lstStyle/>
        <a:p>
          <a:endParaRPr lang="en-US"/>
        </a:p>
      </dgm:t>
    </dgm:pt>
  </dgm:ptLst>
  <dgm:cxnLst>
    <dgm:cxn modelId="{58385BB6-2764-45D2-91DB-BC3D99698017}" type="presOf" srcId="{88397A72-187E-4A1F-A002-B483E703E76B}" destId="{2AA48804-3278-43CD-9647-69B18DFD40CE}" srcOrd="0" destOrd="0" presId="urn:microsoft.com/office/officeart/2005/8/layout/venn3"/>
    <dgm:cxn modelId="{A7FEDCCE-8639-46C6-BEF7-9B3C8AB36CEC}" srcId="{6FC5CB0F-148B-4B01-963B-BDA4D0FA5B60}" destId="{12B0B1A1-10E7-4D4D-B07C-06286710B4E5}" srcOrd="5" destOrd="0" parTransId="{2399FDE6-CC04-44FF-AC44-F69928524491}" sibTransId="{1697BFBE-F9B4-44B9-9B45-D79C941B1811}"/>
    <dgm:cxn modelId="{2FBDA6BF-D87A-4394-BE99-E9DC84B1FB3B}" type="presOf" srcId="{6FC5CB0F-148B-4B01-963B-BDA4D0FA5B60}" destId="{9BF7B6F0-4D02-4195-8171-091060F6B0EE}" srcOrd="0" destOrd="0" presId="urn:microsoft.com/office/officeart/2005/8/layout/venn3"/>
    <dgm:cxn modelId="{8721CD5F-2935-4090-8F93-97802EA7D1D2}" type="presOf" srcId="{B62CD306-A3B9-4157-9977-AC298DA9E8D2}" destId="{EABFC34B-F86D-4DE8-B6FE-CEE18ACA5240}" srcOrd="0" destOrd="0" presId="urn:microsoft.com/office/officeart/2005/8/layout/venn3"/>
    <dgm:cxn modelId="{4F96E0DF-ADA2-4340-AC66-7020F623F505}" type="presOf" srcId="{12B0B1A1-10E7-4D4D-B07C-06286710B4E5}" destId="{12CC8D8E-9609-4D43-9549-56A36D251285}" srcOrd="0" destOrd="0" presId="urn:microsoft.com/office/officeart/2005/8/layout/venn3"/>
    <dgm:cxn modelId="{A7E938B8-C16A-4967-B65D-4EA7CA326CEE}" srcId="{6FC5CB0F-148B-4B01-963B-BDA4D0FA5B60}" destId="{B62CD306-A3B9-4157-9977-AC298DA9E8D2}" srcOrd="3" destOrd="0" parTransId="{1EF66451-275A-4DDC-AB5B-9E28FC9DE99C}" sibTransId="{AB1D7812-F648-4082-95DE-0D1AD5E4FD72}"/>
    <dgm:cxn modelId="{F6220D6E-5E10-43E2-AA0E-1472754E9AAD}" srcId="{6FC5CB0F-148B-4B01-963B-BDA4D0FA5B60}" destId="{14C69A03-D173-4B6F-B0A6-06C6183021E7}" srcOrd="2" destOrd="0" parTransId="{F3D15166-9073-4246-A80D-34E9088814CD}" sibTransId="{3B9CF014-3488-4C61-ADF4-88AD857F7DA2}"/>
    <dgm:cxn modelId="{FA6BCB3F-E224-4F05-AD5A-A0562F01DB58}" type="presOf" srcId="{4880F093-342D-4456-8180-CAA05C57E8C9}" destId="{EA91BA17-E788-43B9-91BC-CBADDBE1378C}" srcOrd="0" destOrd="0" presId="urn:microsoft.com/office/officeart/2005/8/layout/venn3"/>
    <dgm:cxn modelId="{EAB2DDF3-4364-4D53-8100-BB07A111D2B1}" type="presOf" srcId="{03B259E2-CDC2-4E14-AAF8-0BFD6BF5378E}" destId="{91AFC0E9-BA76-4995-B454-6E24B35BDEFF}" srcOrd="0" destOrd="0" presId="urn:microsoft.com/office/officeart/2005/8/layout/venn3"/>
    <dgm:cxn modelId="{6C7DF09B-96C7-4EE1-A4F4-F902D12D4004}" srcId="{6FC5CB0F-148B-4B01-963B-BDA4D0FA5B60}" destId="{4880F093-342D-4456-8180-CAA05C57E8C9}" srcOrd="4" destOrd="0" parTransId="{B0BB15EA-FE93-429A-85F8-FAC0CC0E8B22}" sibTransId="{43215871-4684-429B-81E7-D18C52D07299}"/>
    <dgm:cxn modelId="{FCE35786-E6A9-49FD-BF02-57487F326193}" type="presOf" srcId="{14C69A03-D173-4B6F-B0A6-06C6183021E7}" destId="{E893931F-556D-43A0-B235-24B18FE2134E}" srcOrd="0" destOrd="0" presId="urn:microsoft.com/office/officeart/2005/8/layout/venn3"/>
    <dgm:cxn modelId="{E9123BC7-ED44-44AD-A05C-3DE3FF793CFF}" srcId="{6FC5CB0F-148B-4B01-963B-BDA4D0FA5B60}" destId="{03B259E2-CDC2-4E14-AAF8-0BFD6BF5378E}" srcOrd="1" destOrd="0" parTransId="{1F0BF95D-9B8D-4F06-995C-3F1033369B17}" sibTransId="{B7BCE4EF-9A4B-4B0D-B279-F883401F5C54}"/>
    <dgm:cxn modelId="{2AC3D1E8-E39D-4882-92B8-A3CF928E1864}" srcId="{6FC5CB0F-148B-4B01-963B-BDA4D0FA5B60}" destId="{88397A72-187E-4A1F-A002-B483E703E76B}" srcOrd="0" destOrd="0" parTransId="{5B7EF073-4068-4C4B-BDD0-C5257DABA860}" sibTransId="{AD25B6CD-809E-427D-ABCA-26AD55ECC10E}"/>
    <dgm:cxn modelId="{44785737-6A05-4B5A-AC7F-268E4EDA262B}" type="presParOf" srcId="{9BF7B6F0-4D02-4195-8171-091060F6B0EE}" destId="{2AA48804-3278-43CD-9647-69B18DFD40CE}" srcOrd="0" destOrd="0" presId="urn:microsoft.com/office/officeart/2005/8/layout/venn3"/>
    <dgm:cxn modelId="{EB36A552-896D-4FBB-A2F5-577D7812E320}" type="presParOf" srcId="{9BF7B6F0-4D02-4195-8171-091060F6B0EE}" destId="{9E4A2122-62E6-4FB4-8FD7-74B8FF39DB03}" srcOrd="1" destOrd="0" presId="urn:microsoft.com/office/officeart/2005/8/layout/venn3"/>
    <dgm:cxn modelId="{1934AC85-59B1-4026-B003-012B30E0AE63}" type="presParOf" srcId="{9BF7B6F0-4D02-4195-8171-091060F6B0EE}" destId="{91AFC0E9-BA76-4995-B454-6E24B35BDEFF}" srcOrd="2" destOrd="0" presId="urn:microsoft.com/office/officeart/2005/8/layout/venn3"/>
    <dgm:cxn modelId="{6F69AA6F-EC7E-416F-B35E-212A4D36480B}" type="presParOf" srcId="{9BF7B6F0-4D02-4195-8171-091060F6B0EE}" destId="{AC4A70AA-6D36-4064-8202-AADBA17C8F45}" srcOrd="3" destOrd="0" presId="urn:microsoft.com/office/officeart/2005/8/layout/venn3"/>
    <dgm:cxn modelId="{A2E53C2A-5CA8-4813-BA2A-4F744BAE92C2}" type="presParOf" srcId="{9BF7B6F0-4D02-4195-8171-091060F6B0EE}" destId="{E893931F-556D-43A0-B235-24B18FE2134E}" srcOrd="4" destOrd="0" presId="urn:microsoft.com/office/officeart/2005/8/layout/venn3"/>
    <dgm:cxn modelId="{B1359A36-B62A-4B70-8422-0488F2C1C4A5}" type="presParOf" srcId="{9BF7B6F0-4D02-4195-8171-091060F6B0EE}" destId="{629A73E3-8216-4F4E-AE15-C28F8C204BBB}" srcOrd="5" destOrd="0" presId="urn:microsoft.com/office/officeart/2005/8/layout/venn3"/>
    <dgm:cxn modelId="{D7C90E9D-B64E-460C-B7B1-D1D6E7A7E909}" type="presParOf" srcId="{9BF7B6F0-4D02-4195-8171-091060F6B0EE}" destId="{EABFC34B-F86D-4DE8-B6FE-CEE18ACA5240}" srcOrd="6" destOrd="0" presId="urn:microsoft.com/office/officeart/2005/8/layout/venn3"/>
    <dgm:cxn modelId="{7509FF50-5F44-4883-B31B-BC338402DF90}" type="presParOf" srcId="{9BF7B6F0-4D02-4195-8171-091060F6B0EE}" destId="{2586D1BB-1895-460E-A7ED-C3A6DED76909}" srcOrd="7" destOrd="0" presId="urn:microsoft.com/office/officeart/2005/8/layout/venn3"/>
    <dgm:cxn modelId="{D58EA7C4-C3BC-4519-8EF5-B26E269DD62D}" type="presParOf" srcId="{9BF7B6F0-4D02-4195-8171-091060F6B0EE}" destId="{EA91BA17-E788-43B9-91BC-CBADDBE1378C}" srcOrd="8" destOrd="0" presId="urn:microsoft.com/office/officeart/2005/8/layout/venn3"/>
    <dgm:cxn modelId="{F91E56E7-EF83-49E4-8504-1BC13A94AE69}" type="presParOf" srcId="{9BF7B6F0-4D02-4195-8171-091060F6B0EE}" destId="{7847F23D-4956-457E-9ADE-C4CDFBDBDCC1}" srcOrd="9" destOrd="0" presId="urn:microsoft.com/office/officeart/2005/8/layout/venn3"/>
    <dgm:cxn modelId="{7B787468-F904-4B83-8679-BFB68C9CE67E}" type="presParOf" srcId="{9BF7B6F0-4D02-4195-8171-091060F6B0EE}" destId="{12CC8D8E-9609-4D43-9549-56A36D251285}" srcOrd="10" destOrd="0" presId="urn:microsoft.com/office/officeart/2005/8/layout/venn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228593E-FCB9-4AE4-8AC6-91C0120A187A}">
      <dsp:nvSpPr>
        <dsp:cNvPr id="0" name=""/>
        <dsp:cNvSpPr/>
      </dsp:nvSpPr>
      <dsp:spPr>
        <a:xfrm>
          <a:off x="838395" y="749094"/>
          <a:ext cx="1570766" cy="1047701"/>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lvl="0" algn="ctr" defTabSz="755650" rtl="1">
            <a:lnSpc>
              <a:spcPct val="90000"/>
            </a:lnSpc>
            <a:spcBef>
              <a:spcPct val="0"/>
            </a:spcBef>
            <a:spcAft>
              <a:spcPct val="35000"/>
            </a:spcAft>
          </a:pPr>
          <a:r>
            <a:rPr lang="ar-SA" sz="1700" b="0" kern="1200" smtClean="0">
              <a:cs typeface="Generator 2005" pitchFamily="2" charset="-78"/>
            </a:rPr>
            <a:t>خطوة الإحساس بالمشكلة </a:t>
          </a:r>
          <a:endParaRPr lang="en-US" sz="1700" b="0" kern="1200" dirty="0">
            <a:cs typeface="Generator 2005" pitchFamily="2" charset="-78"/>
          </a:endParaRPr>
        </a:p>
      </dsp:txBody>
      <dsp:txXfrm>
        <a:off x="1089718" y="749094"/>
        <a:ext cx="1319444" cy="1047701"/>
      </dsp:txXfrm>
    </dsp:sp>
    <dsp:sp modelId="{164F41B3-D528-49AC-8C05-6B5A96E857B0}">
      <dsp:nvSpPr>
        <dsp:cNvPr id="0" name=""/>
        <dsp:cNvSpPr/>
      </dsp:nvSpPr>
      <dsp:spPr>
        <a:xfrm>
          <a:off x="838395" y="1796795"/>
          <a:ext cx="1570766" cy="1047701"/>
        </a:xfrm>
        <a:prstGeom prst="rect">
          <a:avLst/>
        </a:prstGeom>
        <a:solidFill>
          <a:schemeClr val="accent4">
            <a:tint val="40000"/>
            <a:alpha val="90000"/>
            <a:hueOff val="-789141"/>
            <a:satOff val="4431"/>
            <a:lumOff val="282"/>
            <a:alphaOff val="0"/>
          </a:schemeClr>
        </a:solidFill>
        <a:ln w="25400" cap="flat" cmpd="sng" algn="ctr">
          <a:solidFill>
            <a:schemeClr val="accent4">
              <a:tint val="40000"/>
              <a:alpha val="90000"/>
              <a:hueOff val="-789141"/>
              <a:satOff val="4431"/>
              <a:lumOff val="2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lvl="0" algn="ctr" defTabSz="755650" rtl="1">
            <a:lnSpc>
              <a:spcPct val="90000"/>
            </a:lnSpc>
            <a:spcBef>
              <a:spcPct val="0"/>
            </a:spcBef>
            <a:spcAft>
              <a:spcPct val="35000"/>
            </a:spcAft>
          </a:pPr>
          <a:r>
            <a:rPr lang="ar-SA" sz="1700" b="0" kern="1200" smtClean="0">
              <a:cs typeface="Generator 2005" pitchFamily="2" charset="-78"/>
            </a:rPr>
            <a:t>خطوة جمع المعلومات </a:t>
          </a:r>
          <a:endParaRPr lang="en-US" sz="1700" b="0" kern="1200" dirty="0">
            <a:cs typeface="Generator 2005" pitchFamily="2" charset="-78"/>
          </a:endParaRPr>
        </a:p>
      </dsp:txBody>
      <dsp:txXfrm>
        <a:off x="1089718" y="1796795"/>
        <a:ext cx="1319444" cy="1047701"/>
      </dsp:txXfrm>
    </dsp:sp>
    <dsp:sp modelId="{C7BF6A5C-D66E-4EBF-AFC2-A0065102B2E5}">
      <dsp:nvSpPr>
        <dsp:cNvPr id="0" name=""/>
        <dsp:cNvSpPr/>
      </dsp:nvSpPr>
      <dsp:spPr>
        <a:xfrm>
          <a:off x="838395" y="2844497"/>
          <a:ext cx="1570766" cy="1047701"/>
        </a:xfrm>
        <a:prstGeom prst="rect">
          <a:avLst/>
        </a:prstGeom>
        <a:solidFill>
          <a:schemeClr val="accent4">
            <a:tint val="40000"/>
            <a:alpha val="90000"/>
            <a:hueOff val="-1578282"/>
            <a:satOff val="8863"/>
            <a:lumOff val="563"/>
            <a:alphaOff val="0"/>
          </a:schemeClr>
        </a:solidFill>
        <a:ln w="25400" cap="flat" cmpd="sng" algn="ctr">
          <a:solidFill>
            <a:schemeClr val="accent4">
              <a:tint val="40000"/>
              <a:alpha val="90000"/>
              <a:hueOff val="-1578282"/>
              <a:satOff val="8863"/>
              <a:lumOff val="5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lvl="0" algn="ctr" defTabSz="755650" rtl="1">
            <a:lnSpc>
              <a:spcPct val="90000"/>
            </a:lnSpc>
            <a:spcBef>
              <a:spcPct val="0"/>
            </a:spcBef>
            <a:spcAft>
              <a:spcPct val="35000"/>
            </a:spcAft>
          </a:pPr>
          <a:r>
            <a:rPr lang="ar-SA" sz="1700" b="0" kern="1200" smtClean="0">
              <a:cs typeface="Generator 2005" pitchFamily="2" charset="-78"/>
            </a:rPr>
            <a:t>خطوة تحديد وصياغة المشكلة</a:t>
          </a:r>
          <a:endParaRPr lang="en-US" sz="1700" b="0" kern="1200" dirty="0">
            <a:cs typeface="Generator 2005" pitchFamily="2" charset="-78"/>
          </a:endParaRPr>
        </a:p>
      </dsp:txBody>
      <dsp:txXfrm>
        <a:off x="1089718" y="2844497"/>
        <a:ext cx="1319444" cy="1047701"/>
      </dsp:txXfrm>
    </dsp:sp>
    <dsp:sp modelId="{8D43B442-64DD-4870-BF30-427EF596F4BD}">
      <dsp:nvSpPr>
        <dsp:cNvPr id="0" name=""/>
        <dsp:cNvSpPr/>
      </dsp:nvSpPr>
      <dsp:spPr>
        <a:xfrm>
          <a:off x="653" y="330223"/>
          <a:ext cx="1047177" cy="104717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r>
            <a:rPr lang="ar-SA" sz="1100" b="0" kern="1200" dirty="0" smtClean="0">
              <a:latin typeface="Tahoma" pitchFamily="34" charset="0"/>
              <a:cs typeface="Generator 2005" pitchFamily="2" charset="-78"/>
            </a:rPr>
            <a:t>أولاً</a:t>
          </a:r>
          <a:endParaRPr lang="en-US" sz="1100" b="0" kern="1200" dirty="0" smtClean="0">
            <a:latin typeface="Tahoma" pitchFamily="34" charset="0"/>
            <a:cs typeface="Generator 2005" pitchFamily="2" charset="-78"/>
          </a:endParaRPr>
        </a:p>
        <a:p>
          <a:pPr lvl="0" algn="ctr" defTabSz="488950" rtl="1">
            <a:lnSpc>
              <a:spcPct val="90000"/>
            </a:lnSpc>
            <a:spcBef>
              <a:spcPct val="0"/>
            </a:spcBef>
            <a:spcAft>
              <a:spcPct val="35000"/>
            </a:spcAft>
          </a:pPr>
          <a:r>
            <a:rPr lang="ar-SA" sz="1400" b="0" kern="1200" dirty="0" smtClean="0">
              <a:latin typeface="Tahoma" pitchFamily="34" charset="0"/>
              <a:cs typeface="Generator 2005" pitchFamily="2" charset="-78"/>
            </a:rPr>
            <a:t>مرحلة فهم المشكلة</a:t>
          </a:r>
          <a:endParaRPr lang="en-US" sz="1400" b="0" kern="1200" dirty="0">
            <a:cs typeface="Generator 2005" pitchFamily="2" charset="-78"/>
          </a:endParaRPr>
        </a:p>
      </dsp:txBody>
      <dsp:txXfrm>
        <a:off x="653" y="330223"/>
        <a:ext cx="1047177" cy="1047177"/>
      </dsp:txXfrm>
    </dsp:sp>
    <dsp:sp modelId="{B087A38B-6EFC-4C6D-AC30-42AA87AFF426}">
      <dsp:nvSpPr>
        <dsp:cNvPr id="0" name=""/>
        <dsp:cNvSpPr/>
      </dsp:nvSpPr>
      <dsp:spPr>
        <a:xfrm>
          <a:off x="3456340" y="749094"/>
          <a:ext cx="1570766" cy="1047701"/>
        </a:xfrm>
        <a:prstGeom prst="rect">
          <a:avLst/>
        </a:prstGeom>
        <a:solidFill>
          <a:schemeClr val="accent4">
            <a:tint val="40000"/>
            <a:alpha val="90000"/>
            <a:hueOff val="-2367424"/>
            <a:satOff val="13294"/>
            <a:lumOff val="845"/>
            <a:alphaOff val="0"/>
          </a:schemeClr>
        </a:solidFill>
        <a:ln w="25400" cap="flat" cmpd="sng" algn="ctr">
          <a:solidFill>
            <a:schemeClr val="accent4">
              <a:tint val="40000"/>
              <a:alpha val="90000"/>
              <a:hueOff val="-2367424"/>
              <a:satOff val="13294"/>
              <a:lumOff val="8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lvl="0" algn="ctr" defTabSz="755650" rtl="1">
            <a:lnSpc>
              <a:spcPct val="90000"/>
            </a:lnSpc>
            <a:spcBef>
              <a:spcPct val="0"/>
            </a:spcBef>
            <a:spcAft>
              <a:spcPct val="35000"/>
            </a:spcAft>
          </a:pPr>
          <a:r>
            <a:rPr lang="ar-SA" sz="1700" b="0" kern="1200" smtClean="0">
              <a:cs typeface="Generator 2005" pitchFamily="2" charset="-78"/>
            </a:rPr>
            <a:t>خطوة إيجاد الحلول والأفكار</a:t>
          </a:r>
          <a:endParaRPr lang="en-US" sz="1700" b="0" kern="1200" dirty="0">
            <a:cs typeface="Generator 2005" pitchFamily="2" charset="-78"/>
          </a:endParaRPr>
        </a:p>
      </dsp:txBody>
      <dsp:txXfrm>
        <a:off x="3707663" y="749094"/>
        <a:ext cx="1319444" cy="1047701"/>
      </dsp:txXfrm>
    </dsp:sp>
    <dsp:sp modelId="{279E3355-3B39-4800-81F2-43F6B4F50262}">
      <dsp:nvSpPr>
        <dsp:cNvPr id="0" name=""/>
        <dsp:cNvSpPr/>
      </dsp:nvSpPr>
      <dsp:spPr>
        <a:xfrm>
          <a:off x="2618598" y="330223"/>
          <a:ext cx="1047177" cy="1047177"/>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rtl="1">
            <a:lnSpc>
              <a:spcPct val="90000"/>
            </a:lnSpc>
            <a:spcBef>
              <a:spcPct val="0"/>
            </a:spcBef>
            <a:spcAft>
              <a:spcPct val="35000"/>
            </a:spcAft>
          </a:pPr>
          <a:r>
            <a:rPr lang="ar-SA" sz="1050" b="0" kern="1200" dirty="0" smtClean="0">
              <a:latin typeface="Tahoma" pitchFamily="34" charset="0"/>
              <a:cs typeface="Generator 2005" pitchFamily="2" charset="-78"/>
            </a:rPr>
            <a:t>ثانياً</a:t>
          </a:r>
        </a:p>
        <a:p>
          <a:pPr lvl="0" algn="ctr" defTabSz="466725" rtl="1">
            <a:lnSpc>
              <a:spcPct val="90000"/>
            </a:lnSpc>
            <a:spcBef>
              <a:spcPct val="0"/>
            </a:spcBef>
            <a:spcAft>
              <a:spcPct val="35000"/>
            </a:spcAft>
          </a:pPr>
          <a:r>
            <a:rPr lang="ar-SA" sz="1100" b="0" kern="1200" dirty="0" smtClean="0">
              <a:latin typeface="Tahoma" pitchFamily="34" charset="0"/>
              <a:cs typeface="Generator 2005" pitchFamily="2" charset="-78"/>
            </a:rPr>
            <a:t>مرحلة إيجاد الحلول والأفكار</a:t>
          </a:r>
          <a:endParaRPr lang="en-US" sz="1100" b="0" kern="1200" dirty="0">
            <a:cs typeface="Generator 2005" pitchFamily="2" charset="-78"/>
          </a:endParaRPr>
        </a:p>
      </dsp:txBody>
      <dsp:txXfrm>
        <a:off x="2618598" y="330223"/>
        <a:ext cx="1047177" cy="1047177"/>
      </dsp:txXfrm>
    </dsp:sp>
    <dsp:sp modelId="{625C85CF-3F8B-4A88-8792-527F9A00DBCB}">
      <dsp:nvSpPr>
        <dsp:cNvPr id="0" name=""/>
        <dsp:cNvSpPr/>
      </dsp:nvSpPr>
      <dsp:spPr>
        <a:xfrm>
          <a:off x="6074285" y="749094"/>
          <a:ext cx="1570766" cy="1047701"/>
        </a:xfrm>
        <a:prstGeom prst="rect">
          <a:avLst/>
        </a:prstGeom>
        <a:solidFill>
          <a:schemeClr val="accent4">
            <a:tint val="40000"/>
            <a:alpha val="90000"/>
            <a:hueOff val="-3156565"/>
            <a:satOff val="17726"/>
            <a:lumOff val="1126"/>
            <a:alphaOff val="0"/>
          </a:schemeClr>
        </a:solidFill>
        <a:ln w="25400" cap="flat" cmpd="sng" algn="ctr">
          <a:solidFill>
            <a:schemeClr val="accent4">
              <a:tint val="40000"/>
              <a:alpha val="90000"/>
              <a:hueOff val="-3156565"/>
              <a:satOff val="17726"/>
              <a:lumOff val="11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lvl="0" algn="ctr" defTabSz="755650" rtl="1">
            <a:lnSpc>
              <a:spcPct val="90000"/>
            </a:lnSpc>
            <a:spcBef>
              <a:spcPct val="0"/>
            </a:spcBef>
            <a:spcAft>
              <a:spcPct val="35000"/>
            </a:spcAft>
          </a:pPr>
          <a:r>
            <a:rPr lang="ar-SA" sz="1700" b="0" kern="1200" smtClean="0">
              <a:cs typeface="Generator 2005" pitchFamily="2" charset="-78"/>
            </a:rPr>
            <a:t>خطوة تطوير الحل</a:t>
          </a:r>
          <a:endParaRPr lang="ar-SA" sz="1700" b="0" kern="1200" dirty="0" smtClean="0">
            <a:cs typeface="Generator 2005" pitchFamily="2" charset="-78"/>
          </a:endParaRPr>
        </a:p>
      </dsp:txBody>
      <dsp:txXfrm>
        <a:off x="6325608" y="749094"/>
        <a:ext cx="1319444" cy="1047701"/>
      </dsp:txXfrm>
    </dsp:sp>
    <dsp:sp modelId="{6A880745-317E-4969-AE6C-A8A05EF28EA1}">
      <dsp:nvSpPr>
        <dsp:cNvPr id="0" name=""/>
        <dsp:cNvSpPr/>
      </dsp:nvSpPr>
      <dsp:spPr>
        <a:xfrm>
          <a:off x="6074285" y="1796795"/>
          <a:ext cx="1570766" cy="1047701"/>
        </a:xfrm>
        <a:prstGeom prst="rect">
          <a:avLst/>
        </a:prstGeom>
        <a:solidFill>
          <a:schemeClr val="accent4">
            <a:tint val="40000"/>
            <a:alpha val="90000"/>
            <a:hueOff val="-3945706"/>
            <a:satOff val="22157"/>
            <a:lumOff val="1408"/>
            <a:alphaOff val="0"/>
          </a:schemeClr>
        </a:solidFill>
        <a:ln w="25400" cap="flat" cmpd="sng" algn="ctr">
          <a:solidFill>
            <a:schemeClr val="accent4">
              <a:tint val="40000"/>
              <a:alpha val="90000"/>
              <a:hueOff val="-3945706"/>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lvl="0" algn="ctr" defTabSz="755650" rtl="1">
            <a:lnSpc>
              <a:spcPct val="90000"/>
            </a:lnSpc>
            <a:spcBef>
              <a:spcPct val="0"/>
            </a:spcBef>
            <a:spcAft>
              <a:spcPct val="35000"/>
            </a:spcAft>
          </a:pPr>
          <a:r>
            <a:rPr lang="ar-SA" sz="1700" b="0" kern="1200" smtClean="0">
              <a:cs typeface="Generator 2005" pitchFamily="2" charset="-78"/>
            </a:rPr>
            <a:t>خطوة بناء قبول الحل</a:t>
          </a:r>
          <a:endParaRPr lang="en-US" sz="1700" b="0" kern="1200" dirty="0" smtClean="0">
            <a:cs typeface="Generator 2005" pitchFamily="2" charset="-78"/>
          </a:endParaRPr>
        </a:p>
      </dsp:txBody>
      <dsp:txXfrm>
        <a:off x="6325608" y="1796795"/>
        <a:ext cx="1319444" cy="1047701"/>
      </dsp:txXfrm>
    </dsp:sp>
    <dsp:sp modelId="{08E417BF-7076-42E1-BA45-83CB3A694316}">
      <dsp:nvSpPr>
        <dsp:cNvPr id="0" name=""/>
        <dsp:cNvSpPr/>
      </dsp:nvSpPr>
      <dsp:spPr>
        <a:xfrm>
          <a:off x="5236543" y="330223"/>
          <a:ext cx="1047177" cy="1047177"/>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rtl="1">
            <a:lnSpc>
              <a:spcPct val="90000"/>
            </a:lnSpc>
            <a:spcBef>
              <a:spcPct val="0"/>
            </a:spcBef>
            <a:spcAft>
              <a:spcPct val="35000"/>
            </a:spcAft>
          </a:pPr>
          <a:r>
            <a:rPr lang="ar-SA" sz="1000" b="0" kern="1200" dirty="0" smtClean="0">
              <a:latin typeface="Tahoma" pitchFamily="34" charset="0"/>
              <a:cs typeface="Generator 2005" pitchFamily="2" charset="-78"/>
            </a:rPr>
            <a:t>ثالثاً</a:t>
          </a:r>
        </a:p>
        <a:p>
          <a:pPr lvl="0" algn="ctr" defTabSz="444500" rtl="1">
            <a:lnSpc>
              <a:spcPct val="90000"/>
            </a:lnSpc>
            <a:spcBef>
              <a:spcPct val="0"/>
            </a:spcBef>
            <a:spcAft>
              <a:spcPct val="35000"/>
            </a:spcAft>
          </a:pPr>
          <a:r>
            <a:rPr lang="ar-SA" sz="1050" b="0" kern="1200" dirty="0" smtClean="0">
              <a:latin typeface="Tahoma" pitchFamily="34" charset="0"/>
              <a:cs typeface="Generator 2005" pitchFamily="2" charset="-78"/>
            </a:rPr>
            <a:t>مرحلة التحضير لتطبيق الحل</a:t>
          </a:r>
          <a:endParaRPr lang="en-US" sz="1050" b="0" kern="1200" dirty="0">
            <a:cs typeface="Generator 2005" pitchFamily="2" charset="-78"/>
          </a:endParaRPr>
        </a:p>
      </dsp:txBody>
      <dsp:txXfrm>
        <a:off x="5236543" y="330223"/>
        <a:ext cx="1047177" cy="104717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A48804-3278-43CD-9647-69B18DFD40CE}">
      <dsp:nvSpPr>
        <dsp:cNvPr id="0" name=""/>
        <dsp:cNvSpPr/>
      </dsp:nvSpPr>
      <dsp:spPr>
        <a:xfrm>
          <a:off x="1015" y="989860"/>
          <a:ext cx="1663616" cy="1663616"/>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554" tIns="25400" rIns="91554" bIns="25400" numCol="1" spcCol="1270" anchor="ctr" anchorCtr="0">
          <a:no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kern="1200" cap="none" normalizeH="0" baseline="0" dirty="0" smtClean="0">
              <a:ln/>
              <a:effectLst/>
              <a:latin typeface="Arial" pitchFamily="34" charset="0"/>
              <a:cs typeface="Generator 2005" pitchFamily="2" charset="-78"/>
            </a:rPr>
            <a:t>بناء قبول الحل </a:t>
          </a:r>
          <a:endParaRPr kumimoji="0" lang="en-US" sz="2000" b="0" i="0" u="none" strike="noStrike" kern="1200" cap="none" normalizeH="0" baseline="0" dirty="0" smtClean="0">
            <a:ln/>
            <a:effectLst/>
            <a:latin typeface="Arial" pitchFamily="34" charset="0"/>
            <a:cs typeface="Generator 2005" pitchFamily="2" charset="-78"/>
          </a:endParaRPr>
        </a:p>
      </dsp:txBody>
      <dsp:txXfrm>
        <a:off x="1015" y="989860"/>
        <a:ext cx="1663616" cy="1663616"/>
      </dsp:txXfrm>
    </dsp:sp>
    <dsp:sp modelId="{91AFC0E9-BA76-4995-B454-6E24B35BDEFF}">
      <dsp:nvSpPr>
        <dsp:cNvPr id="0" name=""/>
        <dsp:cNvSpPr/>
      </dsp:nvSpPr>
      <dsp:spPr>
        <a:xfrm>
          <a:off x="1331909" y="989860"/>
          <a:ext cx="1663616" cy="1663616"/>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554" tIns="25400" rIns="91554" bIns="25400" numCol="1" spcCol="1270" anchor="ctr" anchorCtr="0">
          <a:no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kern="1200" cap="none" normalizeH="0" baseline="0" dirty="0" smtClean="0">
              <a:ln/>
              <a:effectLst/>
              <a:latin typeface="Arial" pitchFamily="34" charset="0"/>
              <a:cs typeface="Generator 2005" pitchFamily="2" charset="-78"/>
            </a:rPr>
            <a:t>تطوير الحل</a:t>
          </a:r>
          <a:endParaRPr kumimoji="0" lang="en-US" sz="2000" b="0" i="0" u="none" strike="noStrike" kern="1200" cap="none" normalizeH="0" baseline="0" dirty="0" smtClean="0">
            <a:ln/>
            <a:effectLst/>
            <a:latin typeface="Arial" pitchFamily="34" charset="0"/>
            <a:cs typeface="Generator 2005" pitchFamily="2" charset="-78"/>
          </a:endParaRPr>
        </a:p>
      </dsp:txBody>
      <dsp:txXfrm>
        <a:off x="1331909" y="989860"/>
        <a:ext cx="1663616" cy="1663616"/>
      </dsp:txXfrm>
    </dsp:sp>
    <dsp:sp modelId="{E893931F-556D-43A0-B235-24B18FE2134E}">
      <dsp:nvSpPr>
        <dsp:cNvPr id="0" name=""/>
        <dsp:cNvSpPr/>
      </dsp:nvSpPr>
      <dsp:spPr>
        <a:xfrm>
          <a:off x="2662802" y="989860"/>
          <a:ext cx="1663616" cy="1663616"/>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554" tIns="25400" rIns="91554" bIns="25400" numCol="1" spcCol="1270" anchor="ctr" anchorCtr="0">
          <a:no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kern="1200" cap="none" normalizeH="0" baseline="0" dirty="0" smtClean="0">
              <a:ln/>
              <a:effectLst/>
              <a:latin typeface="Arial" pitchFamily="34" charset="0"/>
              <a:cs typeface="Generator 2005" pitchFamily="2" charset="-78"/>
            </a:rPr>
            <a:t>إيجاد الحلول والأفكار</a:t>
          </a:r>
          <a:endParaRPr kumimoji="0" lang="en-US" sz="2000" b="0" i="0" u="none" strike="noStrike" kern="1200" cap="none" normalizeH="0" baseline="0" dirty="0" smtClean="0">
            <a:ln/>
            <a:effectLst/>
            <a:latin typeface="Arial" pitchFamily="34" charset="0"/>
            <a:cs typeface="Generator 2005" pitchFamily="2" charset="-78"/>
          </a:endParaRPr>
        </a:p>
      </dsp:txBody>
      <dsp:txXfrm>
        <a:off x="2662802" y="989860"/>
        <a:ext cx="1663616" cy="1663616"/>
      </dsp:txXfrm>
    </dsp:sp>
    <dsp:sp modelId="{EABFC34B-F86D-4DE8-B6FE-CEE18ACA5240}">
      <dsp:nvSpPr>
        <dsp:cNvPr id="0" name=""/>
        <dsp:cNvSpPr/>
      </dsp:nvSpPr>
      <dsp:spPr>
        <a:xfrm>
          <a:off x="3993696" y="989860"/>
          <a:ext cx="1663616" cy="1663616"/>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554" tIns="25400" rIns="91554" bIns="25400" numCol="1" spcCol="1270" anchor="ctr" anchorCtr="0">
          <a:no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kern="1200" cap="none" normalizeH="0" baseline="0" dirty="0" smtClean="0">
              <a:ln/>
              <a:effectLst/>
              <a:latin typeface="Arial" pitchFamily="34" charset="0"/>
              <a:cs typeface="Generator 2005" pitchFamily="2" charset="-78"/>
            </a:rPr>
            <a:t>تحديد وصياغة المشكلة</a:t>
          </a:r>
          <a:endParaRPr kumimoji="0" lang="en-US" sz="2000" b="0" i="0" u="none" strike="noStrike" kern="1200" cap="none" normalizeH="0" baseline="0" dirty="0" smtClean="0">
            <a:ln/>
            <a:effectLst/>
            <a:latin typeface="Arial" pitchFamily="34" charset="0"/>
            <a:cs typeface="Generator 2005" pitchFamily="2" charset="-78"/>
          </a:endParaRPr>
        </a:p>
      </dsp:txBody>
      <dsp:txXfrm>
        <a:off x="3993696" y="989860"/>
        <a:ext cx="1663616" cy="1663616"/>
      </dsp:txXfrm>
    </dsp:sp>
    <dsp:sp modelId="{EA91BA17-E788-43B9-91BC-CBADDBE1378C}">
      <dsp:nvSpPr>
        <dsp:cNvPr id="0" name=""/>
        <dsp:cNvSpPr/>
      </dsp:nvSpPr>
      <dsp:spPr>
        <a:xfrm>
          <a:off x="5324589" y="989860"/>
          <a:ext cx="1663616" cy="1663616"/>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554" tIns="25400" rIns="91554" bIns="25400" numCol="1" spcCol="1270" anchor="ctr" anchorCtr="0">
          <a:no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2000" b="0" i="0" u="none" strike="noStrike" kern="1200" cap="none" normalizeH="0" baseline="0" dirty="0" smtClean="0">
              <a:ln/>
              <a:effectLst/>
              <a:latin typeface="Arial" pitchFamily="34" charset="0"/>
              <a:cs typeface="Generator 2005" pitchFamily="2" charset="-78"/>
            </a:rPr>
            <a:t>جمع المعلومات</a:t>
          </a:r>
          <a:endParaRPr kumimoji="0" lang="en-US" sz="2000" b="0" i="0" u="none" strike="noStrike" kern="1200" cap="none" normalizeH="0" baseline="0" dirty="0" smtClean="0">
            <a:ln/>
            <a:effectLst/>
            <a:latin typeface="Arial" pitchFamily="34" charset="0"/>
            <a:cs typeface="Generator 2005" pitchFamily="2" charset="-78"/>
          </a:endParaRPr>
        </a:p>
      </dsp:txBody>
      <dsp:txXfrm>
        <a:off x="5324589" y="989860"/>
        <a:ext cx="1663616" cy="1663616"/>
      </dsp:txXfrm>
    </dsp:sp>
    <dsp:sp modelId="{12CC8D8E-9609-4D43-9549-56A36D251285}">
      <dsp:nvSpPr>
        <dsp:cNvPr id="0" name=""/>
        <dsp:cNvSpPr/>
      </dsp:nvSpPr>
      <dsp:spPr>
        <a:xfrm>
          <a:off x="6655483" y="989860"/>
          <a:ext cx="1663616" cy="1663616"/>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554" tIns="22860" rIns="91554" bIns="22860" numCol="1" spcCol="1270" anchor="ctr" anchorCtr="0">
          <a:no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800" b="0" i="0" u="none" strike="noStrike" kern="1200" cap="none" normalizeH="0" baseline="0" dirty="0" smtClean="0">
              <a:ln/>
              <a:effectLst/>
              <a:latin typeface="Arial" pitchFamily="34" charset="0"/>
              <a:cs typeface="Generator 2005" pitchFamily="2" charset="-78"/>
            </a:rPr>
            <a:t>الإحساس بالمشكلة</a:t>
          </a:r>
          <a:endParaRPr kumimoji="0" lang="en-US" sz="1800" b="0" i="0" u="none" strike="noStrike" kern="1200" cap="none" normalizeH="0" baseline="0" dirty="0" smtClean="0">
            <a:ln/>
            <a:effectLst/>
            <a:latin typeface="Arial" pitchFamily="34" charset="0"/>
            <a:cs typeface="Generator 2005" pitchFamily="2" charset="-78"/>
          </a:endParaRPr>
        </a:p>
      </dsp:txBody>
      <dsp:txXfrm>
        <a:off x="6655483" y="989860"/>
        <a:ext cx="1663616" cy="166361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138083" y="0"/>
            <a:ext cx="3164417" cy="479425"/>
          </a:xfrm>
          <a:prstGeom prst="rect">
            <a:avLst/>
          </a:prstGeom>
        </p:spPr>
        <p:txBody>
          <a:bodyPr vert="horz" lIns="96515" tIns="48257" rIns="96515" bIns="48257" rtlCol="1"/>
          <a:lstStyle>
            <a:lvl1pPr algn="r">
              <a:defRPr sz="1300"/>
            </a:lvl1pPr>
          </a:lstStyle>
          <a:p>
            <a:endParaRPr lang="ar-SA"/>
          </a:p>
        </p:txBody>
      </p:sp>
      <p:sp>
        <p:nvSpPr>
          <p:cNvPr id="4" name="Footer Placeholder 3"/>
          <p:cNvSpPr>
            <a:spLocks noGrp="1"/>
          </p:cNvSpPr>
          <p:nvPr>
            <p:ph type="ftr" sz="quarter" idx="2"/>
          </p:nvPr>
        </p:nvSpPr>
        <p:spPr>
          <a:xfrm>
            <a:off x="4138083" y="9107411"/>
            <a:ext cx="3164417" cy="479425"/>
          </a:xfrm>
          <a:prstGeom prst="rect">
            <a:avLst/>
          </a:prstGeom>
        </p:spPr>
        <p:txBody>
          <a:bodyPr vert="horz" lIns="96515" tIns="48257" rIns="96515" bIns="48257" rtlCol="1" anchor="b"/>
          <a:lstStyle>
            <a:lvl1pPr algn="r">
              <a:defRPr sz="1300"/>
            </a:lvl1pPr>
          </a:lstStyle>
          <a:p>
            <a:endParaRPr lang="ar-SA"/>
          </a:p>
        </p:txBody>
      </p:sp>
      <p:sp>
        <p:nvSpPr>
          <p:cNvPr id="5" name="Slide Number Placeholder 4"/>
          <p:cNvSpPr>
            <a:spLocks noGrp="1"/>
          </p:cNvSpPr>
          <p:nvPr>
            <p:ph type="sldNum" sz="quarter" idx="3"/>
          </p:nvPr>
        </p:nvSpPr>
        <p:spPr>
          <a:xfrm>
            <a:off x="258628" y="8914337"/>
            <a:ext cx="3164417" cy="479425"/>
          </a:xfrm>
          <a:prstGeom prst="rect">
            <a:avLst/>
          </a:prstGeom>
        </p:spPr>
        <p:txBody>
          <a:bodyPr vert="horz" lIns="96515" tIns="48257" rIns="96515" bIns="48257" rtlCol="1" anchor="b"/>
          <a:lstStyle>
            <a:lvl1pPr algn="l">
              <a:defRPr sz="1300"/>
            </a:lvl1pPr>
          </a:lstStyle>
          <a:p>
            <a:pPr algn="ctr"/>
            <a:r>
              <a:rPr lang="ar-SA" dirty="0" smtClean="0">
                <a:latin typeface="Sakkal Majalla" pitchFamily="2" charset="-78"/>
                <a:cs typeface="Sakkal Majalla" pitchFamily="2" charset="-78"/>
              </a:rPr>
              <a:t>استراتيجيات تريز</a:t>
            </a:r>
          </a:p>
          <a:p>
            <a:pPr algn="ctr"/>
            <a:r>
              <a:rPr lang="ar-SA" dirty="0" smtClean="0">
                <a:latin typeface="Sakkal Majalla" pitchFamily="2" charset="-78"/>
                <a:cs typeface="Sakkal Majalla" pitchFamily="2" charset="-78"/>
              </a:rPr>
              <a:t>للمدرب بشير بن علي</a:t>
            </a:r>
          </a:p>
          <a:p>
            <a:pPr algn="ctr"/>
            <a:r>
              <a:rPr lang="ar-SA" dirty="0" smtClean="0">
                <a:latin typeface="Sakkal Majalla" pitchFamily="2" charset="-78"/>
                <a:cs typeface="Sakkal Majalla" pitchFamily="2" charset="-78"/>
              </a:rPr>
              <a:t>2013</a:t>
            </a:r>
            <a:endParaRPr lang="ar-SA" dirty="0">
              <a:latin typeface="Sakkal Majalla" pitchFamily="2" charset="-78"/>
              <a:cs typeface="Sakkal Majalla" pitchFamily="2" charset="-78"/>
            </a:endParaRPr>
          </a:p>
        </p:txBody>
      </p:sp>
      <p:pic>
        <p:nvPicPr>
          <p:cNvPr id="6" name="Picture 5" descr="Picture1.png"/>
          <p:cNvPicPr>
            <a:picLocks noChangeAspect="1"/>
          </p:cNvPicPr>
          <p:nvPr/>
        </p:nvPicPr>
        <p:blipFill>
          <a:blip r:embed="rId2" cstate="print"/>
          <a:stretch>
            <a:fillRect/>
          </a:stretch>
        </p:blipFill>
        <p:spPr>
          <a:xfrm>
            <a:off x="3125880" y="185025"/>
            <a:ext cx="950951" cy="71386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4417" cy="479425"/>
          </a:xfrm>
          <a:prstGeom prst="rect">
            <a:avLst/>
          </a:prstGeom>
        </p:spPr>
        <p:txBody>
          <a:bodyPr vert="horz" lIns="96515" tIns="48257" rIns="96515" bIns="48257" rtlCol="0"/>
          <a:lstStyle>
            <a:lvl1pPr algn="l">
              <a:defRPr sz="1300"/>
            </a:lvl1pPr>
          </a:lstStyle>
          <a:p>
            <a:endParaRPr lang="en-US"/>
          </a:p>
        </p:txBody>
      </p:sp>
      <p:sp>
        <p:nvSpPr>
          <p:cNvPr id="3" name="Date Placeholder 2"/>
          <p:cNvSpPr>
            <a:spLocks noGrp="1"/>
          </p:cNvSpPr>
          <p:nvPr>
            <p:ph type="dt" idx="1"/>
          </p:nvPr>
        </p:nvSpPr>
        <p:spPr>
          <a:xfrm>
            <a:off x="4136393" y="0"/>
            <a:ext cx="3164417" cy="479425"/>
          </a:xfrm>
          <a:prstGeom prst="rect">
            <a:avLst/>
          </a:prstGeom>
        </p:spPr>
        <p:txBody>
          <a:bodyPr vert="horz" lIns="96515" tIns="48257" rIns="96515" bIns="48257" rtlCol="0"/>
          <a:lstStyle>
            <a:lvl1pPr algn="r">
              <a:defRPr sz="1300"/>
            </a:lvl1pPr>
          </a:lstStyle>
          <a:p>
            <a:fld id="{28E5E7B4-27B9-4814-8FD4-71009A5A1FA3}" type="datetimeFigureOut">
              <a:rPr lang="en-US" smtClean="0"/>
              <a:pPr/>
              <a:t>12/17/2013</a:t>
            </a:fld>
            <a:endParaRPr lang="en-US"/>
          </a:p>
        </p:txBody>
      </p:sp>
      <p:sp>
        <p:nvSpPr>
          <p:cNvPr id="4" name="Slide Image Placeholder 3"/>
          <p:cNvSpPr>
            <a:spLocks noGrp="1" noRot="1" noChangeAspect="1"/>
          </p:cNvSpPr>
          <p:nvPr>
            <p:ph type="sldImg" idx="2"/>
          </p:nvPr>
        </p:nvSpPr>
        <p:spPr>
          <a:xfrm>
            <a:off x="1254125" y="719138"/>
            <a:ext cx="4794250" cy="3595687"/>
          </a:xfrm>
          <a:prstGeom prst="rect">
            <a:avLst/>
          </a:prstGeom>
          <a:noFill/>
          <a:ln w="12700">
            <a:solidFill>
              <a:prstClr val="black"/>
            </a:solidFill>
          </a:ln>
        </p:spPr>
        <p:txBody>
          <a:bodyPr vert="horz" lIns="96515" tIns="48257" rIns="96515" bIns="48257" rtlCol="0" anchor="ctr"/>
          <a:lstStyle/>
          <a:p>
            <a:endParaRPr lang="en-US"/>
          </a:p>
        </p:txBody>
      </p:sp>
      <p:sp>
        <p:nvSpPr>
          <p:cNvPr id="5" name="Notes Placeholder 4"/>
          <p:cNvSpPr>
            <a:spLocks noGrp="1"/>
          </p:cNvSpPr>
          <p:nvPr>
            <p:ph type="body" sz="quarter" idx="3"/>
          </p:nvPr>
        </p:nvSpPr>
        <p:spPr>
          <a:xfrm>
            <a:off x="730250" y="4554538"/>
            <a:ext cx="5842000" cy="4314825"/>
          </a:xfrm>
          <a:prstGeom prst="rect">
            <a:avLst/>
          </a:prstGeom>
        </p:spPr>
        <p:txBody>
          <a:bodyPr vert="horz" lIns="96515" tIns="48257" rIns="96515" bIns="482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07411"/>
            <a:ext cx="3164417" cy="479425"/>
          </a:xfrm>
          <a:prstGeom prst="rect">
            <a:avLst/>
          </a:prstGeom>
        </p:spPr>
        <p:txBody>
          <a:bodyPr vert="horz" lIns="96515" tIns="48257" rIns="96515" bIns="48257" rtlCol="0" anchor="b"/>
          <a:lstStyle>
            <a:lvl1pPr algn="l">
              <a:defRPr sz="1300"/>
            </a:lvl1pPr>
          </a:lstStyle>
          <a:p>
            <a:r>
              <a:rPr lang="en-US" dirty="0" smtClean="0">
                <a:solidFill>
                  <a:srgbClr val="FF0000"/>
                </a:solidFill>
              </a:rPr>
              <a:t>Basheer.info</a:t>
            </a:r>
            <a:endParaRPr lang="ar-SA" dirty="0" smtClean="0">
              <a:solidFill>
                <a:srgbClr val="FF0000"/>
              </a:solidFill>
            </a:endParaRPr>
          </a:p>
        </p:txBody>
      </p:sp>
      <p:sp>
        <p:nvSpPr>
          <p:cNvPr id="7" name="Slide Number Placeholder 6"/>
          <p:cNvSpPr>
            <a:spLocks noGrp="1"/>
          </p:cNvSpPr>
          <p:nvPr>
            <p:ph type="sldNum" sz="quarter" idx="5"/>
          </p:nvPr>
        </p:nvSpPr>
        <p:spPr>
          <a:xfrm>
            <a:off x="4136393" y="9107411"/>
            <a:ext cx="3164417" cy="479425"/>
          </a:xfrm>
          <a:prstGeom prst="rect">
            <a:avLst/>
          </a:prstGeom>
        </p:spPr>
        <p:txBody>
          <a:bodyPr vert="horz" lIns="96515" tIns="48257" rIns="96515" bIns="48257" rtlCol="0" anchor="b"/>
          <a:lstStyle>
            <a:lvl1pPr algn="r">
              <a:defRPr sz="1300"/>
            </a:lvl1pPr>
          </a:lstStyle>
          <a:p>
            <a:fld id="{688B9E67-2223-4E95-AF45-629F8649173D}" type="slidenum">
              <a:rPr lang="en-US" smtClean="0"/>
              <a:pPr/>
              <a:t>‹#›</a:t>
            </a:fld>
            <a:endParaRPr lang="en-US"/>
          </a:p>
        </p:txBody>
      </p:sp>
    </p:spTree>
    <p:extLst>
      <p:ext uri="{BB962C8B-B14F-4D97-AF65-F5344CB8AC3E}">
        <p14:creationId xmlns="" xmlns:p14="http://schemas.microsoft.com/office/powerpoint/2010/main" val="908212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5" name="Footer Placeholder 4"/>
          <p:cNvSpPr>
            <a:spLocks noGrp="1"/>
          </p:cNvSpPr>
          <p:nvPr>
            <p:ph type="ftr" sz="quarter" idx="11"/>
          </p:nvPr>
        </p:nvSpPr>
        <p:spPr/>
        <p:txBody>
          <a:bodyPr/>
          <a:lstStyle>
            <a:lvl1pPr>
              <a:defRPr>
                <a:cs typeface="Generator 2005" pitchFamily="2" charset="-78"/>
              </a:defRPr>
            </a:lvl1pPr>
          </a:lstStyle>
          <a:p>
            <a:r>
              <a:rPr lang="ar-SA" dirty="0" smtClean="0"/>
              <a:t>تقديم: بشير بن علي</a:t>
            </a:r>
            <a:endParaRPr lang="en-US" dirty="0" smtClean="0"/>
          </a:p>
        </p:txBody>
      </p:sp>
      <p:sp>
        <p:nvSpPr>
          <p:cNvPr id="6" name="Slide Number Placeholder 5"/>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5" name="Footer Placeholder 4"/>
          <p:cNvSpPr>
            <a:spLocks noGrp="1"/>
          </p:cNvSpPr>
          <p:nvPr>
            <p:ph type="ftr" sz="quarter" idx="11"/>
          </p:nvPr>
        </p:nvSpPr>
        <p:spPr/>
        <p:txBody>
          <a:bodyPr/>
          <a:lstStyle>
            <a:lvl1pPr>
              <a:defRPr>
                <a:solidFill>
                  <a:srgbClr val="002060"/>
                </a:solidFill>
                <a:cs typeface="Generator 2005" pitchFamily="2" charset="-78"/>
              </a:defRPr>
            </a:lvl1pPr>
          </a:lstStyle>
          <a:p>
            <a:pPr rtl="1"/>
            <a:r>
              <a:rPr lang="ar-SA" dirty="0" smtClean="0"/>
              <a:t>تقديم: بشير بن علي</a:t>
            </a:r>
            <a:endParaRPr lang="en-US" dirty="0"/>
          </a:p>
        </p:txBody>
      </p:sp>
      <p:sp>
        <p:nvSpPr>
          <p:cNvPr id="6" name="Slide Number Placeholder 5"/>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2FCB72-12B0-4A0F-8541-2CBF205FDB80}"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EE231-CF64-46F7-9E94-BD7B90CAFF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2FCB72-12B0-4A0F-8541-2CBF205FDB80}" type="datetimeFigureOut">
              <a:rPr lang="en-US" smtClean="0"/>
              <a:pPr/>
              <a:t>12/17/2013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dirty="0" smtClean="0"/>
              <a:t>تقديم: بشير بن علي</a:t>
            </a:r>
            <a:endParaRPr lang="en-US" dirty="0" smtClean="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3EE231-CF64-46F7-9E94-BD7B90CAFF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file:///C:\Users\basheer\Desktop\&#1581;&#1604;%20&#1575;&#1604;&#1605;&#1588;&#1603;&#1604;&#1577;.mp4" TargetMode="Externa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799431" y="1857364"/>
            <a:ext cx="5545138" cy="2646878"/>
          </a:xfrm>
          <a:prstGeom prst="rect">
            <a:avLst/>
          </a:prstGeom>
          <a:noFill/>
          <a:ln w="9525">
            <a:noFill/>
            <a:miter lim="800000"/>
            <a:headEnd/>
            <a:tailEnd/>
          </a:ln>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en-US" sz="16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cs typeface="Generator 2005" pitchFamily="2" charset="-78"/>
              </a:rPr>
              <a:t>T R I Z</a:t>
            </a:r>
            <a:endParaRPr lang="ar-SA" sz="13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cs typeface="Generator 2005" pitchFamily="2" charset="-78"/>
            </a:endParaRPr>
          </a:p>
        </p:txBody>
      </p:sp>
      <p:sp>
        <p:nvSpPr>
          <p:cNvPr id="5" name="Text Box 4"/>
          <p:cNvSpPr txBox="1">
            <a:spLocks noChangeArrowheads="1"/>
          </p:cNvSpPr>
          <p:nvPr/>
        </p:nvSpPr>
        <p:spPr bwMode="auto">
          <a:xfrm>
            <a:off x="1757861" y="4737338"/>
            <a:ext cx="5628278" cy="707886"/>
          </a:xfrm>
          <a:prstGeom prst="rect">
            <a:avLst/>
          </a:prstGeom>
          <a:noFill/>
          <a:ln w="9525">
            <a:noFill/>
            <a:miter lim="800000"/>
            <a:headEnd/>
            <a:tailEnd/>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ct val="50000"/>
              </a:spcBef>
            </a:pPr>
            <a:r>
              <a:rPr lang="ar-SA" sz="4000" b="1" kern="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حل المشكلات بطرق إبداعية</a:t>
            </a:r>
            <a:endParaRPr lang="ar-SA" sz="4000" b="1" kern="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pic>
        <p:nvPicPr>
          <p:cNvPr id="6" name="Picture 5" descr="Picture1.png"/>
          <p:cNvPicPr>
            <a:picLocks noChangeAspect="1"/>
          </p:cNvPicPr>
          <p:nvPr/>
        </p:nvPicPr>
        <p:blipFill>
          <a:blip r:embed="rId2" cstate="print"/>
          <a:stretch>
            <a:fillRect/>
          </a:stretch>
        </p:blipFill>
        <p:spPr>
          <a:xfrm>
            <a:off x="3513788" y="404664"/>
            <a:ext cx="2116424" cy="16133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Text Box 4"/>
          <p:cNvSpPr txBox="1">
            <a:spLocks noChangeArrowheads="1"/>
          </p:cNvSpPr>
          <p:nvPr/>
        </p:nvSpPr>
        <p:spPr bwMode="auto">
          <a:xfrm>
            <a:off x="1757861" y="5445224"/>
            <a:ext cx="5628278" cy="1323439"/>
          </a:xfrm>
          <a:prstGeom prst="rect">
            <a:avLst/>
          </a:prstGeom>
          <a:noFill/>
          <a:ln w="9525">
            <a:noFill/>
            <a:miter lim="800000"/>
            <a:headEnd/>
            <a:tailEnd/>
          </a:ln>
        </p:spPr>
        <p:txBody>
          <a:bodyPr wrap="square">
            <a:spAutoFit/>
          </a:bodyPr>
          <a:lstStyle/>
          <a:p>
            <a:pPr algn="ctr">
              <a:spcBef>
                <a:spcPct val="50000"/>
              </a:spcBef>
            </a:pPr>
            <a:r>
              <a:rPr lang="ar-SA" sz="3200" dirty="0" smtClean="0">
                <a:cs typeface="Generator 2005" pitchFamily="2" charset="-78"/>
              </a:rPr>
              <a:t>تقديم المدرب</a:t>
            </a:r>
          </a:p>
          <a:p>
            <a:pPr algn="ctr">
              <a:spcBef>
                <a:spcPct val="50000"/>
              </a:spcBef>
            </a:pPr>
            <a:r>
              <a:rPr lang="ar-SA" sz="3200" dirty="0" smtClean="0">
                <a:cs typeface="Generator 2005" pitchFamily="2" charset="-78"/>
              </a:rPr>
              <a:t>بشير بن علي</a:t>
            </a:r>
            <a:endParaRPr lang="ar-SA" sz="3200" dirty="0">
              <a:cs typeface="Generator 2005" pitchFamily="2" charset="-78"/>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path" presetSubtype="0" accel="50000" decel="50000" fill="hold" nodeType="clickEffect">
                                  <p:stCondLst>
                                    <p:cond delay="0"/>
                                  </p:stCondLst>
                                  <p:childTnLst>
                                    <p:animMotion origin="layout" path="M 0 -3.01874E-6 L 0.37014 -0.43025 " pathEditMode="relative" rAng="0" ptsTypes="AA">
                                      <p:cBhvr>
                                        <p:cTn id="13" dur="2000" fill="hold"/>
                                        <p:tgtEl>
                                          <p:spTgt spid="6"/>
                                        </p:tgtEl>
                                        <p:attrNameLst>
                                          <p:attrName>ppt_x</p:attrName>
                                          <p:attrName>ppt_y</p:attrName>
                                        </p:attrNameLst>
                                      </p:cBhvr>
                                      <p:rCtr x="18500" y="-21500"/>
                                    </p:animMotion>
                                  </p:childTnLst>
                                </p:cTn>
                              </p:par>
                              <p:par>
                                <p:cTn id="14" presetID="6" presetClass="emph" presetSubtype="0" fill="hold" nodeType="withEffect">
                                  <p:stCondLst>
                                    <p:cond delay="0"/>
                                  </p:stCondLst>
                                  <p:childTnLst>
                                    <p:animScale>
                                      <p:cBhvr>
                                        <p:cTn id="15" dur="2000" fill="hold"/>
                                        <p:tgtEl>
                                          <p:spTgt spid="6"/>
                                        </p:tgtEl>
                                      </p:cBhvr>
                                      <p:by x="27000" y="27000"/>
                                    </p:animScale>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anim calcmode="lin" valueType="num">
                                      <p:cBhvr>
                                        <p:cTn id="21" dur="2000" fill="hold"/>
                                        <p:tgtEl>
                                          <p:spTgt spid="4"/>
                                        </p:tgtEl>
                                        <p:attrNameLst>
                                          <p:attrName>ppt_w</p:attrName>
                                        </p:attrNameLst>
                                      </p:cBhvr>
                                      <p:tavLst>
                                        <p:tav tm="0" fmla="#ppt_w*sin(2.5*pi*$)">
                                          <p:val>
                                            <p:fltVal val="0"/>
                                          </p:val>
                                        </p:tav>
                                        <p:tav tm="100000">
                                          <p:val>
                                            <p:fltVal val="1"/>
                                          </p:val>
                                        </p:tav>
                                      </p:tavLst>
                                    </p:anim>
                                    <p:anim calcmode="lin" valueType="num">
                                      <p:cBhvr>
                                        <p:cTn id="2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by="(-#ppt_w*2)" calcmode="lin" valueType="num">
                                      <p:cBhvr rctx="PPT">
                                        <p:cTn id="27" dur="500" autoRev="1" fill="hold">
                                          <p:stCondLst>
                                            <p:cond delay="0"/>
                                          </p:stCondLst>
                                        </p:cTn>
                                        <p:tgtEl>
                                          <p:spTgt spid="5"/>
                                        </p:tgtEl>
                                        <p:attrNameLst>
                                          <p:attrName>ppt_w</p:attrName>
                                        </p:attrNameLst>
                                      </p:cBhvr>
                                    </p:anim>
                                    <p:anim by="(#ppt_w*0.50)" calcmode="lin" valueType="num">
                                      <p:cBhvr>
                                        <p:cTn id="28" dur="500" decel="50000" autoRev="1" fill="hold">
                                          <p:stCondLst>
                                            <p:cond delay="0"/>
                                          </p:stCondLst>
                                        </p:cTn>
                                        <p:tgtEl>
                                          <p:spTgt spid="5"/>
                                        </p:tgtEl>
                                        <p:attrNameLst>
                                          <p:attrName>ppt_x</p:attrName>
                                        </p:attrNameLst>
                                      </p:cBhvr>
                                    </p:anim>
                                    <p:anim from="(-#ppt_h/2)" to="(#ppt_y)" calcmode="lin" valueType="num">
                                      <p:cBhvr>
                                        <p:cTn id="29" dur="1000" fill="hold">
                                          <p:stCondLst>
                                            <p:cond delay="0"/>
                                          </p:stCondLst>
                                        </p:cTn>
                                        <p:tgtEl>
                                          <p:spTgt spid="5"/>
                                        </p:tgtEl>
                                        <p:attrNameLst>
                                          <p:attrName>ppt_y</p:attrName>
                                        </p:attrNameLst>
                                      </p:cBhvr>
                                    </p:anim>
                                    <p:animRot by="21600000">
                                      <p:cBhvr>
                                        <p:cTn id="30" dur="1000" fill="hold">
                                          <p:stCondLst>
                                            <p:cond delay="0"/>
                                          </p:stCondLst>
                                        </p:cTn>
                                        <p:tgtEl>
                                          <p:spTgt spid="5"/>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900" decel="100000" fill="hold"/>
                                        <p:tgtEl>
                                          <p:spTgt spid="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style>
          <a:lnRef idx="2">
            <a:schemeClr val="dk1"/>
          </a:lnRef>
          <a:fillRef idx="1">
            <a:schemeClr val="lt1"/>
          </a:fillRef>
          <a:effectRef idx="0">
            <a:schemeClr val="dk1"/>
          </a:effectRef>
          <a:fontRef idx="minor">
            <a:schemeClr val="dk1"/>
          </a:fontRef>
        </p:style>
        <p:txBody>
          <a:bodyPr/>
          <a:lstStyle/>
          <a:p>
            <a:r>
              <a:rPr lang="ar-SA" sz="4000" b="1" kern="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بشير بن علي</a:t>
            </a:r>
          </a:p>
        </p:txBody>
      </p:sp>
      <p:sp>
        <p:nvSpPr>
          <p:cNvPr id="3" name="Content Placeholder 2"/>
          <p:cNvSpPr>
            <a:spLocks noGrp="1"/>
          </p:cNvSpPr>
          <p:nvPr>
            <p:ph idx="1"/>
          </p:nvPr>
        </p:nvSpPr>
        <p:spPr>
          <a:xfrm>
            <a:off x="457200" y="1196752"/>
            <a:ext cx="8229600" cy="5472608"/>
          </a:xfrm>
        </p:spPr>
        <p:txBody>
          <a:bodyPr>
            <a:normAutofit fontScale="70000" lnSpcReduction="20000"/>
          </a:bodyPr>
          <a:lstStyle/>
          <a:p>
            <a:pPr algn="ctr" rtl="1">
              <a:buNone/>
            </a:pPr>
            <a:r>
              <a:rPr lang="ar-SA" sz="9400" dirty="0" smtClean="0">
                <a:cs typeface="Generator 2005" pitchFamily="2" charset="-78"/>
              </a:rPr>
              <a:t>مدرب معتمد</a:t>
            </a:r>
          </a:p>
          <a:p>
            <a:pPr algn="ctr" rtl="1">
              <a:buNone/>
            </a:pPr>
            <a:endParaRPr lang="ar-SA" dirty="0" smtClean="0">
              <a:cs typeface="Generator 2005" pitchFamily="2" charset="-78"/>
            </a:endParaRPr>
          </a:p>
          <a:p>
            <a:pPr algn="r" rtl="1">
              <a:lnSpc>
                <a:spcPct val="170000"/>
              </a:lnSpc>
            </a:pPr>
            <a:r>
              <a:rPr lang="ar-SA" dirty="0" smtClean="0">
                <a:cs typeface="Generator 2005" pitchFamily="2" charset="-78"/>
              </a:rPr>
              <a:t>المؤسسة العامة للتدريب المهني والتقني</a:t>
            </a:r>
          </a:p>
          <a:p>
            <a:pPr algn="r" rtl="1">
              <a:lnSpc>
                <a:spcPct val="170000"/>
              </a:lnSpc>
            </a:pPr>
            <a:r>
              <a:rPr lang="ar-SA" dirty="0" smtClean="0">
                <a:cs typeface="Generator 2005" pitchFamily="2" charset="-78"/>
              </a:rPr>
              <a:t>مؤسسة التمويل الدولية</a:t>
            </a:r>
          </a:p>
          <a:p>
            <a:pPr algn="r" rtl="1">
              <a:lnSpc>
                <a:spcPct val="170000"/>
              </a:lnSpc>
            </a:pPr>
            <a:r>
              <a:rPr lang="ar-SA" dirty="0" smtClean="0">
                <a:cs typeface="Generator 2005" pitchFamily="2" charset="-78"/>
              </a:rPr>
              <a:t>مؤسسة منتور العربية</a:t>
            </a:r>
          </a:p>
          <a:p>
            <a:pPr algn="r" rtl="1">
              <a:lnSpc>
                <a:spcPct val="170000"/>
              </a:lnSpc>
            </a:pPr>
            <a:r>
              <a:rPr lang="ar-SA" dirty="0" smtClean="0">
                <a:cs typeface="Generator 2005" pitchFamily="2" charset="-78"/>
              </a:rPr>
              <a:t>منظمة اوكسفام البريطانية</a:t>
            </a:r>
          </a:p>
          <a:p>
            <a:pPr algn="r" rtl="1">
              <a:lnSpc>
                <a:spcPct val="170000"/>
              </a:lnSpc>
            </a:pPr>
            <a:r>
              <a:rPr lang="ar-SA" dirty="0" smtClean="0">
                <a:cs typeface="Generator 2005" pitchFamily="2" charset="-78"/>
              </a:rPr>
              <a:t>منظمة رايت ستار البريطانية</a:t>
            </a:r>
          </a:p>
          <a:p>
            <a:pPr algn="r" rtl="1">
              <a:lnSpc>
                <a:spcPct val="170000"/>
              </a:lnSpc>
            </a:pPr>
            <a:r>
              <a:rPr lang="ar-SA" dirty="0" smtClean="0">
                <a:cs typeface="Generator 2005" pitchFamily="2" charset="-78"/>
              </a:rPr>
              <a:t>القيادة العامة لشرطة دبي</a:t>
            </a:r>
          </a:p>
          <a:p>
            <a:pPr algn="r" rtl="1">
              <a:lnSpc>
                <a:spcPct val="170000"/>
              </a:lnSpc>
            </a:pPr>
            <a:r>
              <a:rPr lang="ar-SA" dirty="0" smtClean="0">
                <a:cs typeface="Generator 2005" pitchFamily="2" charset="-78"/>
              </a:rPr>
              <a:t>الصندوق الاجتماعي للتنمية</a:t>
            </a:r>
            <a:endParaRPr lang="ar-SA" dirty="0">
              <a:cs typeface="Generator 2005"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264696"/>
          </a:xfrm>
        </p:spPr>
        <p:txBody>
          <a:bodyPr>
            <a:normAutofit/>
          </a:bodyPr>
          <a:lstStyle/>
          <a:p>
            <a:pPr algn="ctr" rtl="1">
              <a:lnSpc>
                <a:spcPct val="150000"/>
              </a:lnSpc>
              <a:buNone/>
            </a:pPr>
            <a:r>
              <a:rPr lang="ar-SA" sz="4400" dirty="0" smtClean="0">
                <a:cs typeface="Generator 2005" pitchFamily="2" charset="-78"/>
              </a:rPr>
              <a:t>لو كان لدي </a:t>
            </a:r>
            <a:r>
              <a:rPr lang="ar-SA" sz="4400" dirty="0" smtClean="0">
                <a:solidFill>
                  <a:srgbClr val="FF0000"/>
                </a:solidFill>
                <a:cs typeface="Generator 2005" pitchFamily="2" charset="-78"/>
              </a:rPr>
              <a:t>ساعة واحدة </a:t>
            </a:r>
            <a:r>
              <a:rPr lang="ar-SA" sz="4400" dirty="0" smtClean="0">
                <a:cs typeface="Generator 2005" pitchFamily="2" charset="-78"/>
              </a:rPr>
              <a:t>لإنقاذ العالم؛ فسأقضي </a:t>
            </a:r>
            <a:r>
              <a:rPr lang="ar-SA" sz="4400" dirty="0" smtClean="0">
                <a:solidFill>
                  <a:schemeClr val="tx2"/>
                </a:solidFill>
                <a:cs typeface="Generator 2005" pitchFamily="2" charset="-78"/>
              </a:rPr>
              <a:t>خمسة وخمسون دقيقة </a:t>
            </a:r>
            <a:r>
              <a:rPr lang="ar-SA" sz="4400" dirty="0" smtClean="0">
                <a:cs typeface="Generator 2005" pitchFamily="2" charset="-78"/>
              </a:rPr>
              <a:t>للتَّعرف على المشكلة وتوضيحها، </a:t>
            </a:r>
            <a:r>
              <a:rPr lang="ar-SA" sz="4400" dirty="0" smtClean="0">
                <a:solidFill>
                  <a:srgbClr val="0000CC"/>
                </a:solidFill>
                <a:cs typeface="Generator 2005" pitchFamily="2" charset="-78"/>
              </a:rPr>
              <a:t>وخمس دقائق </a:t>
            </a:r>
            <a:r>
              <a:rPr lang="ar-SA" sz="4400" dirty="0" smtClean="0">
                <a:cs typeface="Generator 2005" pitchFamily="2" charset="-78"/>
              </a:rPr>
              <a:t>فقط للتوصل إلى الحل.</a:t>
            </a:r>
          </a:p>
          <a:p>
            <a:pPr algn="ctr" rtl="1">
              <a:lnSpc>
                <a:spcPct val="150000"/>
              </a:lnSpc>
              <a:buNone/>
            </a:pPr>
            <a:r>
              <a:rPr lang="ar-SA" sz="4400" dirty="0" smtClean="0">
                <a:solidFill>
                  <a:srgbClr val="7030A0"/>
                </a:solidFill>
                <a:cs typeface="Generator 2005" pitchFamily="2" charset="-78"/>
              </a:rPr>
              <a:t>البرت اينشتاين</a:t>
            </a:r>
            <a:endParaRPr lang="ar-SA" sz="4400" dirty="0">
              <a:solidFill>
                <a:srgbClr val="7030A0"/>
              </a:solidFill>
              <a:cs typeface="Generator 2005" pitchFamily="2" charset="-78"/>
            </a:endParaRPr>
          </a:p>
        </p:txBody>
      </p:sp>
      <p:pic>
        <p:nvPicPr>
          <p:cNvPr id="2050" name="Picture 2" descr="http://t0.gstatic.com/images?q=tbn:ANd9GcT6rQVCT2KUGERnafLNqmbi-4PHDWyQ_bv1ZHuomUesSi_2ult3"/>
          <p:cNvPicPr>
            <a:picLocks noChangeAspect="1" noChangeArrowheads="1"/>
          </p:cNvPicPr>
          <p:nvPr/>
        </p:nvPicPr>
        <p:blipFill>
          <a:blip r:embed="rId2" cstate="print"/>
          <a:srcRect/>
          <a:stretch>
            <a:fillRect/>
          </a:stretch>
        </p:blipFill>
        <p:spPr bwMode="auto">
          <a:xfrm>
            <a:off x="683568" y="4365104"/>
            <a:ext cx="1584176" cy="1762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71868" y="714356"/>
            <a:ext cx="4572000" cy="707886"/>
          </a:xfrm>
          <a:prstGeom prst="rect">
            <a:avLst/>
          </a:prstGeom>
        </p:spPr>
        <p:txBody>
          <a:bodyPr>
            <a:spAutoFit/>
          </a:bodyPr>
          <a:lstStyle/>
          <a:p>
            <a:pPr algn="r" rtl="1">
              <a:defRPr/>
            </a:pPr>
            <a:r>
              <a:rPr lang="ar-SA" sz="4000" b="1" dirty="0" smtClean="0">
                <a:ln w="9525"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cs typeface="Generator 2005" pitchFamily="2" charset="-78"/>
              </a:rPr>
              <a:t>نشاط جماعي </a:t>
            </a:r>
          </a:p>
        </p:txBody>
      </p:sp>
      <p:sp>
        <p:nvSpPr>
          <p:cNvPr id="7" name="Rectangle 6"/>
          <p:cNvSpPr/>
          <p:nvPr/>
        </p:nvSpPr>
        <p:spPr>
          <a:xfrm>
            <a:off x="2665208" y="5011653"/>
            <a:ext cx="5548322" cy="461665"/>
          </a:xfrm>
          <a:prstGeom prst="rect">
            <a:avLst/>
          </a:prstGeom>
        </p:spPr>
        <p:txBody>
          <a:bodyPr wrap="square">
            <a:spAutoFit/>
          </a:bodyPr>
          <a:lstStyle/>
          <a:p>
            <a:pPr lvl="0" algn="r" rtl="1">
              <a:defRPr/>
            </a:pPr>
            <a:r>
              <a:rPr lang="ar-SA" sz="2400" dirty="0" smtClean="0">
                <a:solidFill>
                  <a:prstClr val="black"/>
                </a:solidFill>
                <a:cs typeface="Generator 2005" pitchFamily="2" charset="-78"/>
              </a:rPr>
              <a:t>س / ماذا نعني بمصطلح " استراتيجية حل المشكلات" ؟</a:t>
            </a:r>
          </a:p>
        </p:txBody>
      </p:sp>
      <p:sp>
        <p:nvSpPr>
          <p:cNvPr id="8" name="Rectangle 7"/>
          <p:cNvSpPr/>
          <p:nvPr/>
        </p:nvSpPr>
        <p:spPr>
          <a:xfrm>
            <a:off x="1957402" y="4275239"/>
            <a:ext cx="6257936" cy="461665"/>
          </a:xfrm>
          <a:prstGeom prst="rect">
            <a:avLst/>
          </a:prstGeom>
        </p:spPr>
        <p:txBody>
          <a:bodyPr wrap="square">
            <a:spAutoFit/>
          </a:bodyPr>
          <a:lstStyle/>
          <a:p>
            <a:pPr lvl="0" algn="r" rtl="1">
              <a:defRPr/>
            </a:pPr>
            <a:r>
              <a:rPr lang="ar-SA" sz="2400" dirty="0" smtClean="0">
                <a:solidFill>
                  <a:prstClr val="black"/>
                </a:solidFill>
                <a:cs typeface="Generator 2005" pitchFamily="2" charset="-78"/>
              </a:rPr>
              <a:t>س / ماذا نعني بمصطلح " الإبداع" ؟</a:t>
            </a:r>
            <a:endParaRPr lang="en-US" sz="2400" dirty="0" smtClean="0">
              <a:solidFill>
                <a:prstClr val="black"/>
              </a:solidFill>
              <a:cs typeface="Generator 2005" pitchFamily="2" charset="-78"/>
            </a:endParaRPr>
          </a:p>
        </p:txBody>
      </p:sp>
      <p:sp>
        <p:nvSpPr>
          <p:cNvPr id="9" name="Rectangle 8"/>
          <p:cNvSpPr/>
          <p:nvPr/>
        </p:nvSpPr>
        <p:spPr>
          <a:xfrm>
            <a:off x="2390473" y="3544506"/>
            <a:ext cx="5827730" cy="461665"/>
          </a:xfrm>
          <a:prstGeom prst="rect">
            <a:avLst/>
          </a:prstGeom>
        </p:spPr>
        <p:txBody>
          <a:bodyPr wrap="square">
            <a:spAutoFit/>
          </a:bodyPr>
          <a:lstStyle/>
          <a:p>
            <a:pPr lvl="0" algn="r" rtl="1">
              <a:defRPr/>
            </a:pPr>
            <a:r>
              <a:rPr lang="ar-SA" sz="2400" dirty="0" smtClean="0">
                <a:solidFill>
                  <a:prstClr val="black"/>
                </a:solidFill>
                <a:cs typeface="Generator 2005" pitchFamily="2" charset="-78"/>
              </a:rPr>
              <a:t>س/ ما المقصود بمصطلح "حلّ المشكلات" ؟</a:t>
            </a:r>
          </a:p>
        </p:txBody>
      </p:sp>
      <p:sp>
        <p:nvSpPr>
          <p:cNvPr id="10" name="Rectangle 9"/>
          <p:cNvSpPr/>
          <p:nvPr/>
        </p:nvSpPr>
        <p:spPr>
          <a:xfrm>
            <a:off x="4692842" y="2808092"/>
            <a:ext cx="3519501" cy="461665"/>
          </a:xfrm>
          <a:prstGeom prst="rect">
            <a:avLst/>
          </a:prstGeom>
        </p:spPr>
        <p:txBody>
          <a:bodyPr wrap="square">
            <a:spAutoFit/>
          </a:bodyPr>
          <a:lstStyle/>
          <a:p>
            <a:pPr lvl="0" algn="r" rtl="1">
              <a:defRPr/>
            </a:pPr>
            <a:r>
              <a:rPr lang="ar-SA" sz="2400" dirty="0" smtClean="0">
                <a:solidFill>
                  <a:prstClr val="black"/>
                </a:solidFill>
                <a:cs typeface="Generator 2005" pitchFamily="2" charset="-78"/>
              </a:rPr>
              <a:t>س / ما المقصود بالمشكلة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Scale>
                                      <p:cBhvr>
                                        <p:cTn id="1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gtEl>
                                        <p:attrNameLst>
                                          <p:attrName>ppt_x</p:attrName>
                                          <p:attrName>ppt_y</p:attrName>
                                        </p:attrNameLst>
                                      </p:cBhvr>
                                    </p:animMotion>
                                    <p:animEffect transition="in" filter="fade">
                                      <p:cBhvr>
                                        <p:cTn id="15" dur="1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Scale>
                                      <p:cBhvr>
                                        <p:cTn id="2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9"/>
                                        </p:tgtEl>
                                        <p:attrNameLst>
                                          <p:attrName>ppt_x</p:attrName>
                                          <p:attrName>ppt_y</p:attrName>
                                        </p:attrNameLst>
                                      </p:cBhvr>
                                    </p:animMotion>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Scale>
                                      <p:cBhvr>
                                        <p:cTn id="2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8"/>
                                        </p:tgtEl>
                                        <p:attrNameLst>
                                          <p:attrName>ppt_x</p:attrName>
                                          <p:attrName>ppt_y</p:attrName>
                                        </p:attrNameLst>
                                      </p:cBhvr>
                                    </p:animMotion>
                                    <p:animEffect transition="in" filter="fade">
                                      <p:cBhvr>
                                        <p:cTn id="29" dur="1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5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Scale>
                                      <p:cBhvr>
                                        <p:cTn id="3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7"/>
                                        </p:tgtEl>
                                        <p:attrNameLst>
                                          <p:attrName>ppt_x</p:attrName>
                                          <p:attrName>ppt_y</p:attrName>
                                        </p:attrNameLst>
                                      </p:cBhvr>
                                    </p:animMotion>
                                    <p:animEffect transition="in" filter="fade">
                                      <p:cBhvr>
                                        <p:cTn id="3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643042" y="477837"/>
            <a:ext cx="5983301" cy="950899"/>
          </a:xfrm>
        </p:spPr>
        <p:txBody>
          <a:bodyPr>
            <a:noAutofit/>
          </a:bodyPr>
          <a:lstStyle/>
          <a:p>
            <a:pPr rtl="1" eaLnBrk="1" hangingPunct="1"/>
            <a:r>
              <a:rPr lang="ar-SA"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cs typeface="AGA Battouta Regular" pitchFamily="2" charset="-78"/>
              </a:rPr>
              <a:t>ماهية المشكلة</a:t>
            </a:r>
            <a:endParaRPr lang="en-US"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cs typeface="AGA Battouta Regular" pitchFamily="2" charset="-78"/>
            </a:endParaRPr>
          </a:p>
        </p:txBody>
      </p:sp>
      <p:sp>
        <p:nvSpPr>
          <p:cNvPr id="8" name="Rectangle 3"/>
          <p:cNvSpPr txBox="1">
            <a:spLocks noChangeArrowheads="1"/>
          </p:cNvSpPr>
          <p:nvPr/>
        </p:nvSpPr>
        <p:spPr>
          <a:xfrm>
            <a:off x="500034" y="1785926"/>
            <a:ext cx="8147050" cy="571504"/>
          </a:xfrm>
          <a:prstGeom prst="rect">
            <a:avLst/>
          </a:prstGeom>
        </p:spPr>
        <p:txBody>
          <a:bodyPr vert="horz" lIns="91440" tIns="45720" rIns="91440" bIns="45720" rtlCol="0">
            <a:normAutofit lnSpcReduction="10000"/>
          </a:bodyPr>
          <a:lstStyle/>
          <a:p>
            <a:pPr marL="342900" marR="0" lvl="0" indent="-342900" algn="r" defTabSz="914400" rtl="1" eaLnBrk="1" fontAlgn="auto" latinLnBrk="0" hangingPunct="1">
              <a:lnSpc>
                <a:spcPct val="90000"/>
              </a:lnSpc>
              <a:spcBef>
                <a:spcPct val="20000"/>
              </a:spcBef>
              <a:spcAft>
                <a:spcPts val="0"/>
              </a:spcAft>
              <a:buClrTx/>
              <a:buSzTx/>
              <a:buFont typeface="Wingdings" pitchFamily="2" charset="2"/>
              <a:buNone/>
              <a:tabLst/>
              <a:defRPr/>
            </a:pPr>
            <a:r>
              <a:rPr kumimoji="0" lang="ar-SA" sz="3600" i="0" u="none" strike="noStrike" kern="1200" cap="none" spc="0" normalizeH="0" baseline="0" noProof="0" dirty="0" smtClean="0">
                <a:ln>
                  <a:noFill/>
                </a:ln>
                <a:solidFill>
                  <a:schemeClr val="accent2">
                    <a:lumMod val="75000"/>
                  </a:schemeClr>
                </a:solidFill>
                <a:effectLst/>
                <a:uLnTx/>
                <a:uFillTx/>
                <a:cs typeface="Generator 2005" pitchFamily="2" charset="-78"/>
              </a:rPr>
              <a:t>هناك تعريفات عدة لمصطلح المشكلة ومنها:-</a:t>
            </a:r>
          </a:p>
        </p:txBody>
      </p:sp>
      <p:sp>
        <p:nvSpPr>
          <p:cNvPr id="9" name="Rectangle 8"/>
          <p:cNvSpPr/>
          <p:nvPr/>
        </p:nvSpPr>
        <p:spPr>
          <a:xfrm>
            <a:off x="500034" y="4561334"/>
            <a:ext cx="8143932" cy="867930"/>
          </a:xfrm>
          <a:prstGeom prst="rect">
            <a:avLst/>
          </a:prstGeom>
        </p:spPr>
        <p:txBody>
          <a:bodyPr wrap="square">
            <a:spAutoFit/>
          </a:bodyPr>
          <a:lstStyle/>
          <a:p>
            <a:pPr marL="342900" lvl="0" indent="-342900" algn="just" rtl="1">
              <a:lnSpc>
                <a:spcPct val="90000"/>
              </a:lnSpc>
              <a:spcBef>
                <a:spcPct val="20000"/>
              </a:spcBef>
              <a:buFont typeface="Arial" pitchFamily="34" charset="0"/>
              <a:buChar char="•"/>
              <a:defRPr/>
            </a:pPr>
            <a:r>
              <a:rPr lang="ar-SA" sz="2800" dirty="0" smtClean="0">
                <a:solidFill>
                  <a:prstClr val="black"/>
                </a:solidFill>
                <a:cs typeface="Generator 2005" pitchFamily="2" charset="-78"/>
              </a:rPr>
              <a:t>المشكلة تغيير غير مرغوب في البيئة التي نعيش فيها مما يستدعي عمل شيء ما تجاه هذا التغيير.</a:t>
            </a:r>
            <a:endParaRPr lang="en-US" sz="2800" dirty="0" smtClean="0">
              <a:solidFill>
                <a:prstClr val="black"/>
              </a:solidFill>
              <a:cs typeface="Generator 2005" pitchFamily="2" charset="-78"/>
            </a:endParaRPr>
          </a:p>
        </p:txBody>
      </p:sp>
      <p:sp>
        <p:nvSpPr>
          <p:cNvPr id="10" name="Rectangle 9"/>
          <p:cNvSpPr/>
          <p:nvPr/>
        </p:nvSpPr>
        <p:spPr>
          <a:xfrm>
            <a:off x="620876" y="3802888"/>
            <a:ext cx="8018483" cy="867930"/>
          </a:xfrm>
          <a:prstGeom prst="rect">
            <a:avLst/>
          </a:prstGeom>
        </p:spPr>
        <p:txBody>
          <a:bodyPr wrap="square">
            <a:spAutoFit/>
          </a:bodyPr>
          <a:lstStyle/>
          <a:p>
            <a:pPr marL="342900" lvl="0" indent="-342900" algn="just" rtl="1">
              <a:lnSpc>
                <a:spcPct val="90000"/>
              </a:lnSpc>
              <a:spcBef>
                <a:spcPct val="20000"/>
              </a:spcBef>
              <a:buFont typeface="Arial" pitchFamily="34" charset="0"/>
              <a:buChar char="•"/>
              <a:defRPr/>
            </a:pPr>
            <a:r>
              <a:rPr lang="ar-SA" sz="2800" dirty="0" smtClean="0">
                <a:solidFill>
                  <a:prstClr val="black"/>
                </a:solidFill>
                <a:cs typeface="Generator 2005" pitchFamily="2" charset="-78"/>
              </a:rPr>
              <a:t>المشكلة حدث يثير القلق والاهتمام لدى الشخص مما يحّتم عليه التعامل مع هذا الحدث.</a:t>
            </a:r>
          </a:p>
        </p:txBody>
      </p:sp>
      <p:sp>
        <p:nvSpPr>
          <p:cNvPr id="11" name="Rectangle 10"/>
          <p:cNvSpPr/>
          <p:nvPr/>
        </p:nvSpPr>
        <p:spPr>
          <a:xfrm>
            <a:off x="807820" y="3383178"/>
            <a:ext cx="7829576" cy="480131"/>
          </a:xfrm>
          <a:prstGeom prst="rect">
            <a:avLst/>
          </a:prstGeom>
        </p:spPr>
        <p:txBody>
          <a:bodyPr wrap="square">
            <a:spAutoFit/>
          </a:bodyPr>
          <a:lstStyle/>
          <a:p>
            <a:pPr marL="342900" lvl="0" indent="-342900" algn="just" rtl="1">
              <a:lnSpc>
                <a:spcPct val="90000"/>
              </a:lnSpc>
              <a:spcBef>
                <a:spcPct val="20000"/>
              </a:spcBef>
              <a:buFont typeface="Arial" pitchFamily="34" charset="0"/>
              <a:buChar char="•"/>
              <a:defRPr/>
            </a:pPr>
            <a:r>
              <a:rPr lang="ar-SA" sz="2800" dirty="0" smtClean="0">
                <a:solidFill>
                  <a:prstClr val="black"/>
                </a:solidFill>
                <a:cs typeface="Generator 2005" pitchFamily="2" charset="-78"/>
              </a:rPr>
              <a:t>المشكلة عبارة عن موقف يشكّل تحدياً للشخص ويحتاج إلى حلّ.</a:t>
            </a:r>
          </a:p>
        </p:txBody>
      </p:sp>
      <p:sp>
        <p:nvSpPr>
          <p:cNvPr id="12" name="Rectangle 11"/>
          <p:cNvSpPr/>
          <p:nvPr/>
        </p:nvSpPr>
        <p:spPr>
          <a:xfrm>
            <a:off x="631893" y="2616155"/>
            <a:ext cx="8005111" cy="867930"/>
          </a:xfrm>
          <a:prstGeom prst="rect">
            <a:avLst/>
          </a:prstGeom>
        </p:spPr>
        <p:txBody>
          <a:bodyPr wrap="square">
            <a:spAutoFit/>
          </a:bodyPr>
          <a:lstStyle/>
          <a:p>
            <a:pPr marL="342900" lvl="0" indent="-342900" algn="just" rtl="1">
              <a:lnSpc>
                <a:spcPct val="90000"/>
              </a:lnSpc>
              <a:spcBef>
                <a:spcPct val="20000"/>
              </a:spcBef>
              <a:buFont typeface="Arial" pitchFamily="34" charset="0"/>
              <a:buChar char="•"/>
              <a:defRPr/>
            </a:pPr>
            <a:r>
              <a:rPr lang="ar-SA" sz="2800" dirty="0" smtClean="0">
                <a:solidFill>
                  <a:prstClr val="black"/>
                </a:solidFill>
                <a:cs typeface="Generator 2005" pitchFamily="2" charset="-78"/>
              </a:rPr>
              <a:t>إن المشكلة عبارة عن سؤال محيّر أو موقف غامض يستدعـي الحل والفهم.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600">
                                          <p:stCondLst>
                                            <p:cond delay="0"/>
                                          </p:stCondLst>
                                        </p:cTn>
                                        <p:tgtEl>
                                          <p:spTgt spid="4"/>
                                        </p:tgtEl>
                                      </p:cBhvr>
                                    </p:animEffect>
                                    <p:anim calcmode="lin" valueType="num">
                                      <p:cBhvr>
                                        <p:cTn id="8" dur="600" fill="hold">
                                          <p:stCondLst>
                                            <p:cond delay="0"/>
                                          </p:stCondLst>
                                        </p:cTn>
                                        <p:tgtEl>
                                          <p:spTgt spid="4"/>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4"/>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p:cTn id="15" dur="1000" fill="hold"/>
                                        <p:tgtEl>
                                          <p:spTgt spid="8">
                                            <p:txEl>
                                              <p:pRg st="0" end="0"/>
                                            </p:txEl>
                                          </p:spTgt>
                                        </p:tgtEl>
                                        <p:attrNameLst>
                                          <p:attrName>ppt_w</p:attrName>
                                        </p:attrNameLst>
                                      </p:cBhvr>
                                      <p:tavLst>
                                        <p:tav tm="0">
                                          <p:val>
                                            <p:strVal val="#ppt_w*0.70"/>
                                          </p:val>
                                        </p:tav>
                                        <p:tav tm="100000">
                                          <p:val>
                                            <p:strVal val="#ppt_w"/>
                                          </p:val>
                                        </p:tav>
                                      </p:tavLst>
                                    </p:anim>
                                    <p:anim calcmode="lin" valueType="num">
                                      <p:cBhvr>
                                        <p:cTn id="16" dur="1000" fill="hold"/>
                                        <p:tgtEl>
                                          <p:spTgt spid="8">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9" presetClass="entr" presetSubtype="0" accel="10000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23"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24"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9" presetClass="entr" presetSubtype="0" accel="10000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31"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32"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9" presetClass="entr" presetSubtype="0" accel="10000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9" presetClass="entr" presetSubtype="0" accel="10000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47"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48"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539750" y="836613"/>
            <a:ext cx="8229600" cy="1139825"/>
          </a:xfrm>
        </p:spPr>
        <p:txBody>
          <a:bodyPr>
            <a:normAutofit/>
          </a:bodyPr>
          <a:lstStyle/>
          <a:p>
            <a:pPr rtl="1" eaLnBrk="1" hangingPunct="1">
              <a:defRPr/>
            </a:pPr>
            <a:r>
              <a:rPr lang="ar-SA" sz="5400" dirty="0" smtClean="0">
                <a:solidFill>
                  <a:schemeClr val="accent2">
                    <a:lumMod val="75000"/>
                  </a:schemeClr>
                </a:solidFill>
                <a:effectLst/>
                <a:cs typeface="Generator 2005" pitchFamily="2" charset="-78"/>
              </a:rPr>
              <a:t>المقصود بحل المشكلات</a:t>
            </a:r>
            <a:r>
              <a:rPr lang="en-US" sz="5400" dirty="0" smtClean="0">
                <a:solidFill>
                  <a:schemeClr val="accent2">
                    <a:lumMod val="75000"/>
                  </a:schemeClr>
                </a:solidFill>
                <a:cs typeface="Generator 2005" pitchFamily="2" charset="-78"/>
              </a:rPr>
              <a:t> </a:t>
            </a:r>
          </a:p>
        </p:txBody>
      </p:sp>
      <p:sp>
        <p:nvSpPr>
          <p:cNvPr id="5" name="Rectangle 3"/>
          <p:cNvSpPr txBox="1">
            <a:spLocks noChangeArrowheads="1"/>
          </p:cNvSpPr>
          <p:nvPr/>
        </p:nvSpPr>
        <p:spPr>
          <a:xfrm>
            <a:off x="457200" y="2714620"/>
            <a:ext cx="8229600" cy="3278187"/>
          </a:xfrm>
          <a:prstGeom prst="rect">
            <a:avLst/>
          </a:prstGeom>
        </p:spPr>
        <p:txBody>
          <a:bodyPr vert="horz" lIns="91440" tIns="45720" rIns="91440" bIns="45720" rtlCol="0">
            <a:normAutofit/>
          </a:bodyPr>
          <a:lstStyle/>
          <a:p>
            <a:pPr marL="342900" marR="0" lvl="0" indent="-342900" algn="just" defTabSz="914400" rtl="1" eaLnBrk="1" fontAlgn="auto" latinLnBrk="0" hangingPunct="1">
              <a:lnSpc>
                <a:spcPct val="150000"/>
              </a:lnSpc>
              <a:spcBef>
                <a:spcPct val="20000"/>
              </a:spcBef>
              <a:spcAft>
                <a:spcPts val="0"/>
              </a:spcAft>
              <a:buClrTx/>
              <a:buSzTx/>
              <a:buFont typeface="Arial" pitchFamily="34" charset="0"/>
              <a:buChar char="•"/>
              <a:tabLst/>
              <a:defRPr/>
            </a:pPr>
            <a:r>
              <a:rPr kumimoji="0" lang="ar-SA" sz="3200" i="0" u="none" strike="noStrike" kern="1200" cap="none" spc="0" normalizeH="0" baseline="0" noProof="0" dirty="0" smtClean="0">
                <a:ln>
                  <a:noFill/>
                </a:ln>
                <a:solidFill>
                  <a:schemeClr val="tx1"/>
                </a:solidFill>
                <a:effectLst/>
                <a:uLnTx/>
                <a:uFillTx/>
                <a:cs typeface="Generator 2005" pitchFamily="2" charset="-78"/>
              </a:rPr>
              <a:t>عبارة عن جهود تتم على مستوى الفرد أو الجماعة أو المنظمة يمكن من خلالها تحديد المشكلة وتحليلها وإيجاد الأفكار أو البدائل الملائمة لحلها وذلك من خلال استخدام المداخل والأساليب الملائمة لذلك.</a:t>
            </a:r>
            <a:endParaRPr kumimoji="0" lang="en-US" sz="3200" i="0" u="none" strike="noStrike" kern="1200" cap="none" spc="0" normalizeH="0" baseline="0" noProof="0" dirty="0" smtClean="0">
              <a:ln>
                <a:noFill/>
              </a:ln>
              <a:solidFill>
                <a:schemeClr val="tx1"/>
              </a:solidFill>
              <a:effectLst/>
              <a:uLnTx/>
              <a:uFillTx/>
              <a:cs typeface="Generator 2005"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600">
                                          <p:stCondLst>
                                            <p:cond delay="0"/>
                                          </p:stCondLst>
                                        </p:cTn>
                                        <p:tgtEl>
                                          <p:spTgt spid="4"/>
                                        </p:tgtEl>
                                      </p:cBhvr>
                                    </p:animEffect>
                                    <p:anim calcmode="lin" valueType="num">
                                      <p:cBhvr>
                                        <p:cTn id="8" dur="600" fill="hold">
                                          <p:stCondLst>
                                            <p:cond delay="0"/>
                                          </p:stCondLst>
                                        </p:cTn>
                                        <p:tgtEl>
                                          <p:spTgt spid="4"/>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4"/>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slide(fromBottom)">
                                      <p:cBhvr>
                                        <p:cTn id="15" dur="500">
                                          <p:stCondLst>
                                            <p:cond delay="0"/>
                                          </p:stCondLst>
                                        </p:cTn>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970491" y="1857364"/>
            <a:ext cx="3673475" cy="769441"/>
          </a:xfrm>
          <a:prstGeom prst="rect">
            <a:avLst/>
          </a:prstGeom>
          <a:noFill/>
          <a:ln w="9525">
            <a:noFill/>
            <a:miter lim="800000"/>
            <a:headEnd/>
            <a:tailEnd/>
          </a:ln>
          <a:effectLst/>
        </p:spPr>
        <p:txBody>
          <a:bodyPr>
            <a:spAutoFit/>
          </a:bodyPr>
          <a:lstStyle/>
          <a:p>
            <a:pPr algn="r" rtl="1">
              <a:spcBef>
                <a:spcPct val="50000"/>
              </a:spcBef>
            </a:pPr>
            <a:r>
              <a:rPr lang="ar-SA" sz="4400" dirty="0">
                <a:solidFill>
                  <a:schemeClr val="accent2">
                    <a:lumMod val="75000"/>
                  </a:schemeClr>
                </a:solidFill>
                <a:latin typeface="Tahoma" pitchFamily="34" charset="0"/>
                <a:cs typeface="AGA Battouta Regular" pitchFamily="2" charset="-78"/>
              </a:rPr>
              <a:t>ما هو الإبداع ؟</a:t>
            </a:r>
            <a:endParaRPr lang="en-US" sz="4400" dirty="0">
              <a:solidFill>
                <a:schemeClr val="accent2">
                  <a:lumMod val="75000"/>
                </a:schemeClr>
              </a:solidFill>
              <a:latin typeface="Tahoma" pitchFamily="34" charset="0"/>
              <a:cs typeface="AGA Battouta Regular" pitchFamily="2" charset="-78"/>
            </a:endParaRPr>
          </a:p>
        </p:txBody>
      </p:sp>
      <p:sp>
        <p:nvSpPr>
          <p:cNvPr id="5" name="Text Box 3"/>
          <p:cNvSpPr txBox="1">
            <a:spLocks noChangeArrowheads="1"/>
          </p:cNvSpPr>
          <p:nvPr/>
        </p:nvSpPr>
        <p:spPr bwMode="auto">
          <a:xfrm>
            <a:off x="642651" y="2928934"/>
            <a:ext cx="7993063" cy="584775"/>
          </a:xfrm>
          <a:prstGeom prst="rect">
            <a:avLst/>
          </a:prstGeom>
          <a:noFill/>
          <a:ln w="9525">
            <a:noFill/>
            <a:miter lim="800000"/>
            <a:headEnd/>
            <a:tailEnd/>
          </a:ln>
          <a:effectLst/>
        </p:spPr>
        <p:txBody>
          <a:bodyPr>
            <a:spAutoFit/>
          </a:bodyPr>
          <a:lstStyle/>
          <a:p>
            <a:pPr algn="r" rtl="1">
              <a:spcBef>
                <a:spcPct val="50000"/>
              </a:spcBef>
            </a:pPr>
            <a:r>
              <a:rPr lang="ar-SA" sz="3200" dirty="0">
                <a:latin typeface="Tahoma" pitchFamily="34" charset="0"/>
                <a:cs typeface="Generator 2005" pitchFamily="2" charset="-78"/>
              </a:rPr>
              <a:t>مجموعة من القدرات العقلية تعطي فكرة أو منتج إبداعي .</a:t>
            </a:r>
            <a:endParaRPr lang="en-US" sz="3200" dirty="0">
              <a:latin typeface="Tahoma" pitchFamily="34" charset="0"/>
              <a:cs typeface="Generator 2005"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to="" calcmode="lin" valueType="num">
                                      <p:cBhvr>
                                        <p:cTn id="7" dur="1" fill="hold"/>
                                        <p:tgtEl>
                                          <p:spTgt spid="4">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to="" calcmode="lin" valueType="num">
                                      <p:cBhvr>
                                        <p:cTn id="12" dur="1" fill="hold"/>
                                        <p:tgtEl>
                                          <p:spTgt spid="5">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2643174" y="2143116"/>
            <a:ext cx="6032514" cy="707886"/>
          </a:xfrm>
          <a:prstGeom prst="rect">
            <a:avLst/>
          </a:prstGeom>
          <a:noFill/>
          <a:ln w="9525">
            <a:noFill/>
            <a:miter lim="800000"/>
            <a:headEnd/>
            <a:tailEnd/>
          </a:ln>
          <a:effectLst/>
        </p:spPr>
        <p:txBody>
          <a:bodyPr wrap="square">
            <a:spAutoFit/>
          </a:bodyPr>
          <a:lstStyle/>
          <a:p>
            <a:pPr algn="r" rtl="1">
              <a:spcBef>
                <a:spcPct val="50000"/>
              </a:spcBef>
            </a:pPr>
            <a:r>
              <a:rPr lang="ar-SA" sz="4000" dirty="0">
                <a:solidFill>
                  <a:schemeClr val="accent2">
                    <a:lumMod val="75000"/>
                  </a:schemeClr>
                </a:solidFill>
                <a:latin typeface="Tahoma" pitchFamily="34" charset="0"/>
                <a:cs typeface="AGA Battouta Regular" pitchFamily="2" charset="-78"/>
              </a:rPr>
              <a:t>شروط الفكرة أو المنتج الإبداعي :</a:t>
            </a:r>
            <a:endParaRPr lang="en-US" sz="4000" dirty="0">
              <a:solidFill>
                <a:schemeClr val="accent2">
                  <a:lumMod val="75000"/>
                </a:schemeClr>
              </a:solidFill>
              <a:latin typeface="Tahoma" pitchFamily="34" charset="0"/>
              <a:cs typeface="AGA Battouta Regular" pitchFamily="2" charset="-78"/>
            </a:endParaRPr>
          </a:p>
        </p:txBody>
      </p:sp>
      <p:sp>
        <p:nvSpPr>
          <p:cNvPr id="5" name="Text Box 5"/>
          <p:cNvSpPr txBox="1">
            <a:spLocks noChangeArrowheads="1"/>
          </p:cNvSpPr>
          <p:nvPr/>
        </p:nvSpPr>
        <p:spPr bwMode="auto">
          <a:xfrm>
            <a:off x="5572132" y="3048656"/>
            <a:ext cx="2889243" cy="523220"/>
          </a:xfrm>
          <a:prstGeom prst="rect">
            <a:avLst/>
          </a:prstGeom>
          <a:noFill/>
          <a:ln w="9525">
            <a:noFill/>
            <a:miter lim="800000"/>
            <a:headEnd/>
            <a:tailEnd/>
          </a:ln>
          <a:effectLst/>
        </p:spPr>
        <p:txBody>
          <a:bodyPr wrap="square">
            <a:spAutoFit/>
          </a:bodyPr>
          <a:lstStyle/>
          <a:p>
            <a:pPr algn="r" rtl="1">
              <a:spcBef>
                <a:spcPct val="50000"/>
              </a:spcBef>
            </a:pPr>
            <a:r>
              <a:rPr lang="ar-SA" sz="2800" dirty="0">
                <a:latin typeface="Tahoma" pitchFamily="34" charset="0"/>
                <a:cs typeface="Generator 2005" pitchFamily="2" charset="-78"/>
              </a:rPr>
              <a:t>1- مفيدة للمجتمع </a:t>
            </a:r>
            <a:endParaRPr lang="en-US" sz="2800" dirty="0">
              <a:latin typeface="Tahoma" pitchFamily="34" charset="0"/>
              <a:cs typeface="Generator 2005" pitchFamily="2" charset="-78"/>
            </a:endParaRPr>
          </a:p>
        </p:txBody>
      </p:sp>
      <p:sp>
        <p:nvSpPr>
          <p:cNvPr id="6" name="Text Box 6"/>
          <p:cNvSpPr txBox="1">
            <a:spLocks noChangeArrowheads="1"/>
          </p:cNvSpPr>
          <p:nvPr/>
        </p:nvSpPr>
        <p:spPr bwMode="auto">
          <a:xfrm>
            <a:off x="1000100" y="3048656"/>
            <a:ext cx="4032250" cy="523220"/>
          </a:xfrm>
          <a:prstGeom prst="rect">
            <a:avLst/>
          </a:prstGeom>
          <a:noFill/>
          <a:ln w="9525">
            <a:noFill/>
            <a:miter lim="800000"/>
            <a:headEnd/>
            <a:tailEnd/>
          </a:ln>
          <a:effectLst/>
        </p:spPr>
        <p:txBody>
          <a:bodyPr>
            <a:spAutoFit/>
          </a:bodyPr>
          <a:lstStyle/>
          <a:p>
            <a:pPr algn="r" rtl="1">
              <a:spcBef>
                <a:spcPct val="50000"/>
              </a:spcBef>
            </a:pPr>
            <a:r>
              <a:rPr lang="ar-SA" sz="2800" dirty="0">
                <a:latin typeface="Tahoma" pitchFamily="34" charset="0"/>
                <a:cs typeface="Generator 2005" pitchFamily="2" charset="-78"/>
              </a:rPr>
              <a:t>2- الجدة ( جديدة )</a:t>
            </a:r>
            <a:endParaRPr lang="en-US" sz="2800" dirty="0">
              <a:latin typeface="Tahoma" pitchFamily="34" charset="0"/>
              <a:cs typeface="Generator 2005"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1" fill="hold"/>
                                        <p:tgtEl>
                                          <p:spTgt spid="5"/>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to="" calcmode="lin" valueType="num">
                                      <p:cBhvr>
                                        <p:cTn id="17"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4429124" y="1142984"/>
            <a:ext cx="4248150" cy="519112"/>
          </a:xfrm>
          <a:prstGeom prst="rect">
            <a:avLst/>
          </a:prstGeom>
          <a:noFill/>
          <a:ln w="9525">
            <a:noFill/>
            <a:miter lim="800000"/>
            <a:headEnd/>
            <a:tailEnd/>
          </a:ln>
          <a:effectLst/>
        </p:spPr>
        <p:txBody>
          <a:bodyPr>
            <a:spAutoFit/>
          </a:bodyPr>
          <a:lstStyle/>
          <a:p>
            <a:pPr algn="r" rtl="1">
              <a:spcBef>
                <a:spcPct val="50000"/>
              </a:spcBef>
            </a:pPr>
            <a:r>
              <a:rPr lang="ar-SA" sz="2800" dirty="0">
                <a:solidFill>
                  <a:schemeClr val="accent2">
                    <a:lumMod val="75000"/>
                  </a:schemeClr>
                </a:solidFill>
                <a:latin typeface="Tahoma" pitchFamily="34" charset="0"/>
                <a:cs typeface="AGA Battouta Regular" pitchFamily="2" charset="-78"/>
              </a:rPr>
              <a:t>ما هي مجموعة القدرات العقلية : </a:t>
            </a:r>
            <a:endParaRPr lang="en-US" sz="2800" dirty="0">
              <a:solidFill>
                <a:schemeClr val="accent2">
                  <a:lumMod val="75000"/>
                </a:schemeClr>
              </a:solidFill>
              <a:latin typeface="Tahoma" pitchFamily="34" charset="0"/>
              <a:cs typeface="AGA Battouta Regular" pitchFamily="2" charset="-78"/>
            </a:endParaRPr>
          </a:p>
        </p:txBody>
      </p:sp>
      <p:sp>
        <p:nvSpPr>
          <p:cNvPr id="8" name="Text Box 8"/>
          <p:cNvSpPr txBox="1">
            <a:spLocks noChangeArrowheads="1"/>
          </p:cNvSpPr>
          <p:nvPr/>
        </p:nvSpPr>
        <p:spPr bwMode="auto">
          <a:xfrm>
            <a:off x="2484438" y="2000240"/>
            <a:ext cx="6264275" cy="461665"/>
          </a:xfrm>
          <a:prstGeom prst="rect">
            <a:avLst/>
          </a:prstGeom>
          <a:noFill/>
          <a:ln w="9525">
            <a:noFill/>
            <a:miter lim="800000"/>
            <a:headEnd/>
            <a:tailEnd/>
          </a:ln>
          <a:effectLst/>
        </p:spPr>
        <p:txBody>
          <a:bodyPr>
            <a:spAutoFit/>
          </a:bodyPr>
          <a:lstStyle/>
          <a:p>
            <a:pPr algn="r" rtl="1">
              <a:spcBef>
                <a:spcPct val="50000"/>
              </a:spcBef>
            </a:pPr>
            <a:r>
              <a:rPr lang="ar-SA" sz="2000" dirty="0">
                <a:latin typeface="Tahoma" pitchFamily="34" charset="0"/>
                <a:cs typeface="Generator 2005" pitchFamily="2" charset="-78"/>
              </a:rPr>
              <a:t>1- </a:t>
            </a:r>
            <a:r>
              <a:rPr lang="ar-SA" sz="2400" dirty="0" smtClean="0">
                <a:solidFill>
                  <a:srgbClr val="00B0F0"/>
                </a:solidFill>
                <a:latin typeface="Tahoma" pitchFamily="34" charset="0"/>
                <a:cs typeface="Generator 2005" pitchFamily="2" charset="-78"/>
              </a:rPr>
              <a:t>الطلاقة</a:t>
            </a:r>
            <a:r>
              <a:rPr lang="ar-SA" sz="2400" dirty="0" smtClean="0">
                <a:latin typeface="Tahoma" pitchFamily="34" charset="0"/>
                <a:cs typeface="Generator 2005" pitchFamily="2" charset="-78"/>
              </a:rPr>
              <a:t> </a:t>
            </a:r>
            <a:r>
              <a:rPr lang="ar-SA" sz="2000" dirty="0">
                <a:latin typeface="Tahoma" pitchFamily="34" charset="0"/>
                <a:cs typeface="Generator 2005" pitchFamily="2" charset="-78"/>
              </a:rPr>
              <a:t>: الإتيان بأكبر عدد من الأفكار ( إدرار الأفكار ) .</a:t>
            </a:r>
            <a:endParaRPr lang="en-US" sz="2000" dirty="0">
              <a:latin typeface="Tahoma" pitchFamily="34" charset="0"/>
              <a:cs typeface="Generator 2005" pitchFamily="2" charset="-78"/>
            </a:endParaRPr>
          </a:p>
        </p:txBody>
      </p:sp>
      <p:sp>
        <p:nvSpPr>
          <p:cNvPr id="9" name="Text Box 9"/>
          <p:cNvSpPr txBox="1">
            <a:spLocks noChangeArrowheads="1"/>
          </p:cNvSpPr>
          <p:nvPr/>
        </p:nvSpPr>
        <p:spPr bwMode="auto">
          <a:xfrm>
            <a:off x="6227763" y="2428868"/>
            <a:ext cx="2376487" cy="400110"/>
          </a:xfrm>
          <a:prstGeom prst="rect">
            <a:avLst/>
          </a:prstGeom>
          <a:noFill/>
          <a:ln w="9525">
            <a:noFill/>
            <a:miter lim="800000"/>
            <a:headEnd/>
            <a:tailEnd/>
          </a:ln>
          <a:effectLst/>
        </p:spPr>
        <p:txBody>
          <a:bodyPr>
            <a:spAutoFit/>
          </a:bodyPr>
          <a:lstStyle/>
          <a:p>
            <a:pPr algn="r" rtl="1">
              <a:spcBef>
                <a:spcPct val="50000"/>
              </a:spcBef>
            </a:pPr>
            <a:r>
              <a:rPr lang="ar-SA" sz="2000" dirty="0">
                <a:solidFill>
                  <a:srgbClr val="00B050"/>
                </a:solidFill>
                <a:latin typeface="Tahoma" pitchFamily="34" charset="0"/>
                <a:cs typeface="Generator 2005" pitchFamily="2" charset="-78"/>
              </a:rPr>
              <a:t>مثال :</a:t>
            </a:r>
            <a:endParaRPr lang="en-US" sz="2000" dirty="0">
              <a:solidFill>
                <a:srgbClr val="00B050"/>
              </a:solidFill>
              <a:latin typeface="Tahoma" pitchFamily="34" charset="0"/>
              <a:cs typeface="Generator 2005" pitchFamily="2" charset="-78"/>
            </a:endParaRPr>
          </a:p>
        </p:txBody>
      </p:sp>
      <p:sp>
        <p:nvSpPr>
          <p:cNvPr id="10" name="Text Box 10"/>
          <p:cNvSpPr txBox="1">
            <a:spLocks noChangeArrowheads="1"/>
          </p:cNvSpPr>
          <p:nvPr/>
        </p:nvSpPr>
        <p:spPr bwMode="auto">
          <a:xfrm>
            <a:off x="3898922" y="2739966"/>
            <a:ext cx="3744912" cy="400110"/>
          </a:xfrm>
          <a:prstGeom prst="rect">
            <a:avLst/>
          </a:prstGeom>
          <a:noFill/>
          <a:ln w="9525">
            <a:noFill/>
            <a:miter lim="800000"/>
            <a:headEnd/>
            <a:tailEnd/>
          </a:ln>
          <a:effectLst/>
        </p:spPr>
        <p:txBody>
          <a:bodyPr>
            <a:spAutoFit/>
          </a:bodyPr>
          <a:lstStyle/>
          <a:p>
            <a:pPr algn="r" rtl="1">
              <a:spcBef>
                <a:spcPct val="50000"/>
              </a:spcBef>
            </a:pPr>
            <a:r>
              <a:rPr lang="ar-SA" sz="2000" dirty="0">
                <a:latin typeface="Tahoma" pitchFamily="34" charset="0"/>
                <a:cs typeface="Generator 2005" pitchFamily="2" charset="-78"/>
              </a:rPr>
              <a:t>ما هي كافة استخدامات القلم ؟</a:t>
            </a:r>
            <a:r>
              <a:rPr lang="ar-SA" sz="1600" dirty="0">
                <a:latin typeface="Tahoma" pitchFamily="34" charset="0"/>
                <a:cs typeface="Generator 2005" pitchFamily="2" charset="-78"/>
              </a:rPr>
              <a:t> </a:t>
            </a:r>
            <a:endParaRPr lang="en-US" sz="1600" dirty="0">
              <a:latin typeface="Tahoma" pitchFamily="34" charset="0"/>
              <a:cs typeface="Generator 2005" pitchFamily="2" charset="-78"/>
            </a:endParaRPr>
          </a:p>
        </p:txBody>
      </p:sp>
      <p:sp>
        <p:nvSpPr>
          <p:cNvPr id="11" name="Text Box 11"/>
          <p:cNvSpPr txBox="1">
            <a:spLocks noChangeArrowheads="1"/>
          </p:cNvSpPr>
          <p:nvPr/>
        </p:nvSpPr>
        <p:spPr bwMode="auto">
          <a:xfrm>
            <a:off x="365815" y="3171766"/>
            <a:ext cx="7272338" cy="400110"/>
          </a:xfrm>
          <a:prstGeom prst="rect">
            <a:avLst/>
          </a:prstGeom>
          <a:noFill/>
          <a:ln w="9525">
            <a:noFill/>
            <a:miter lim="800000"/>
            <a:headEnd/>
            <a:tailEnd/>
          </a:ln>
          <a:effectLst/>
        </p:spPr>
        <p:txBody>
          <a:bodyPr>
            <a:spAutoFit/>
          </a:bodyPr>
          <a:lstStyle/>
          <a:p>
            <a:pPr algn="r" rtl="1">
              <a:spcBef>
                <a:spcPct val="50000"/>
              </a:spcBef>
            </a:pPr>
            <a:r>
              <a:rPr lang="ar-SA" sz="2000" dirty="0">
                <a:latin typeface="Tahoma" pitchFamily="34" charset="0"/>
                <a:cs typeface="Generator 2005" pitchFamily="2" charset="-78"/>
              </a:rPr>
              <a:t>ما هي كافة الطرق التي تتخذها عندما تنسى مفاتيح السيارة بداخلها ؟</a:t>
            </a:r>
            <a:endParaRPr lang="en-US" sz="2000" dirty="0">
              <a:latin typeface="Tahoma" pitchFamily="34" charset="0"/>
              <a:cs typeface="Generator 2005" pitchFamily="2" charset="-78"/>
            </a:endParaRPr>
          </a:p>
        </p:txBody>
      </p:sp>
      <p:sp>
        <p:nvSpPr>
          <p:cNvPr id="12" name="Text Box 12"/>
          <p:cNvSpPr txBox="1">
            <a:spLocks noChangeArrowheads="1"/>
          </p:cNvSpPr>
          <p:nvPr/>
        </p:nvSpPr>
        <p:spPr bwMode="auto">
          <a:xfrm>
            <a:off x="900113" y="3701797"/>
            <a:ext cx="7848600" cy="461665"/>
          </a:xfrm>
          <a:prstGeom prst="rect">
            <a:avLst/>
          </a:prstGeom>
          <a:noFill/>
          <a:ln w="9525">
            <a:noFill/>
            <a:miter lim="800000"/>
            <a:headEnd/>
            <a:tailEnd/>
          </a:ln>
          <a:effectLst/>
        </p:spPr>
        <p:txBody>
          <a:bodyPr>
            <a:spAutoFit/>
          </a:bodyPr>
          <a:lstStyle/>
          <a:p>
            <a:pPr algn="r" rtl="1">
              <a:spcBef>
                <a:spcPct val="50000"/>
              </a:spcBef>
            </a:pPr>
            <a:r>
              <a:rPr lang="ar-SA" sz="2000" dirty="0">
                <a:latin typeface="Tahoma" pitchFamily="34" charset="0"/>
                <a:cs typeface="Generator 2005" pitchFamily="2" charset="-78"/>
              </a:rPr>
              <a:t>2- </a:t>
            </a:r>
            <a:r>
              <a:rPr lang="ar-SA" sz="2400" dirty="0">
                <a:solidFill>
                  <a:srgbClr val="00B0F0"/>
                </a:solidFill>
                <a:latin typeface="Tahoma" pitchFamily="34" charset="0"/>
                <a:cs typeface="Generator 2005" pitchFamily="2" charset="-78"/>
              </a:rPr>
              <a:t>المرونة</a:t>
            </a:r>
            <a:r>
              <a:rPr lang="ar-SA" sz="2400" dirty="0">
                <a:latin typeface="Tahoma" pitchFamily="34" charset="0"/>
                <a:cs typeface="Generator 2005" pitchFamily="2" charset="-78"/>
              </a:rPr>
              <a:t> </a:t>
            </a:r>
            <a:r>
              <a:rPr lang="ar-SA" sz="2000" dirty="0">
                <a:latin typeface="Tahoma" pitchFamily="34" charset="0"/>
                <a:cs typeface="Generator 2005" pitchFamily="2" charset="-78"/>
              </a:rPr>
              <a:t>: قدرة الفرد على التنوع في الأفكار والانتقال من فكرة إلى أخرى .</a:t>
            </a:r>
            <a:endParaRPr lang="en-US" sz="2000" dirty="0">
              <a:latin typeface="Tahoma" pitchFamily="34" charset="0"/>
              <a:cs typeface="Generator 2005" pitchFamily="2" charset="-78"/>
            </a:endParaRPr>
          </a:p>
        </p:txBody>
      </p:sp>
      <p:sp>
        <p:nvSpPr>
          <p:cNvPr id="13" name="Text Box 13"/>
          <p:cNvSpPr txBox="1">
            <a:spLocks noChangeArrowheads="1"/>
          </p:cNvSpPr>
          <p:nvPr/>
        </p:nvSpPr>
        <p:spPr bwMode="auto">
          <a:xfrm>
            <a:off x="7264524" y="4184588"/>
            <a:ext cx="1368425" cy="400110"/>
          </a:xfrm>
          <a:prstGeom prst="rect">
            <a:avLst/>
          </a:prstGeom>
          <a:noFill/>
          <a:ln w="9525">
            <a:noFill/>
            <a:miter lim="800000"/>
            <a:headEnd/>
            <a:tailEnd/>
          </a:ln>
          <a:effectLst/>
        </p:spPr>
        <p:txBody>
          <a:bodyPr>
            <a:spAutoFit/>
          </a:bodyPr>
          <a:lstStyle/>
          <a:p>
            <a:pPr algn="r" rtl="1">
              <a:spcBef>
                <a:spcPct val="50000"/>
              </a:spcBef>
            </a:pPr>
            <a:r>
              <a:rPr lang="ar-SA" sz="2000" dirty="0">
                <a:solidFill>
                  <a:srgbClr val="00B050"/>
                </a:solidFill>
                <a:latin typeface="Tahoma" pitchFamily="34" charset="0"/>
                <a:cs typeface="Generator 2005" pitchFamily="2" charset="-78"/>
              </a:rPr>
              <a:t>مثال :</a:t>
            </a:r>
            <a:endParaRPr lang="en-US" sz="2000" dirty="0">
              <a:solidFill>
                <a:srgbClr val="00B050"/>
              </a:solidFill>
              <a:latin typeface="Tahoma" pitchFamily="34" charset="0"/>
              <a:cs typeface="Generator 2005" pitchFamily="2" charset="-78"/>
            </a:endParaRPr>
          </a:p>
        </p:txBody>
      </p:sp>
      <p:sp>
        <p:nvSpPr>
          <p:cNvPr id="14" name="Text Box 14"/>
          <p:cNvSpPr txBox="1">
            <a:spLocks noChangeArrowheads="1"/>
          </p:cNvSpPr>
          <p:nvPr/>
        </p:nvSpPr>
        <p:spPr bwMode="auto">
          <a:xfrm>
            <a:off x="1965251" y="4616388"/>
            <a:ext cx="5689600" cy="400110"/>
          </a:xfrm>
          <a:prstGeom prst="rect">
            <a:avLst/>
          </a:prstGeom>
          <a:noFill/>
          <a:ln w="9525">
            <a:noFill/>
            <a:miter lim="800000"/>
            <a:headEnd/>
            <a:tailEnd/>
          </a:ln>
          <a:effectLst/>
        </p:spPr>
        <p:txBody>
          <a:bodyPr>
            <a:spAutoFit/>
          </a:bodyPr>
          <a:lstStyle/>
          <a:p>
            <a:pPr algn="r" rtl="1">
              <a:spcBef>
                <a:spcPct val="50000"/>
              </a:spcBef>
            </a:pPr>
            <a:r>
              <a:rPr lang="ar-SA" sz="2000" dirty="0">
                <a:latin typeface="Tahoma" pitchFamily="34" charset="0"/>
                <a:cs typeface="Generator 2005" pitchFamily="2" charset="-78"/>
              </a:rPr>
              <a:t>ما هي كافة </a:t>
            </a:r>
            <a:r>
              <a:rPr lang="ar-SA" sz="2000" dirty="0" smtClean="0">
                <a:latin typeface="Tahoma" pitchFamily="34" charset="0"/>
                <a:cs typeface="Generator 2005" pitchFamily="2" charset="-78"/>
              </a:rPr>
              <a:t>استخدامات </a:t>
            </a:r>
            <a:r>
              <a:rPr lang="ar-SA" sz="2000" dirty="0">
                <a:latin typeface="Tahoma" pitchFamily="34" charset="0"/>
                <a:cs typeface="Generator 2005" pitchFamily="2" charset="-78"/>
              </a:rPr>
              <a:t>الخشب ؟</a:t>
            </a:r>
            <a:endParaRPr lang="en-US" sz="2000" dirty="0">
              <a:latin typeface="Tahoma" pitchFamily="34" charset="0"/>
              <a:cs typeface="Generator 2005" pitchFamily="2" charset="-78"/>
            </a:endParaRPr>
          </a:p>
        </p:txBody>
      </p:sp>
      <p:sp>
        <p:nvSpPr>
          <p:cNvPr id="15" name="Text Box 15"/>
          <p:cNvSpPr txBox="1">
            <a:spLocks noChangeArrowheads="1"/>
          </p:cNvSpPr>
          <p:nvPr/>
        </p:nvSpPr>
        <p:spPr bwMode="auto">
          <a:xfrm>
            <a:off x="1274835" y="5100592"/>
            <a:ext cx="7464447" cy="400110"/>
          </a:xfrm>
          <a:prstGeom prst="rect">
            <a:avLst/>
          </a:prstGeom>
          <a:noFill/>
          <a:ln w="9525">
            <a:noFill/>
            <a:miter lim="800000"/>
            <a:headEnd/>
            <a:tailEnd/>
          </a:ln>
          <a:effectLst/>
        </p:spPr>
        <p:txBody>
          <a:bodyPr wrap="square">
            <a:spAutoFit/>
          </a:bodyPr>
          <a:lstStyle/>
          <a:p>
            <a:pPr algn="r" rtl="1">
              <a:spcBef>
                <a:spcPct val="50000"/>
              </a:spcBef>
            </a:pPr>
            <a:r>
              <a:rPr lang="ar-SA" sz="2000" dirty="0">
                <a:latin typeface="Tahoma" pitchFamily="34" charset="0"/>
                <a:cs typeface="Generator 2005" pitchFamily="2" charset="-78"/>
              </a:rPr>
              <a:t>تصنيف الأفكار ضمن مجموعات مختلفة ( اجتماعي / سياسي / اقتصادي / …… الخ )</a:t>
            </a:r>
            <a:endParaRPr lang="en-US" sz="2000" dirty="0">
              <a:latin typeface="Tahoma" pitchFamily="34" charset="0"/>
              <a:cs typeface="Generator 2005"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to="" calcmode="lin" valueType="num">
                                      <p:cBhvr>
                                        <p:cTn id="32" dur="1" fill="hold"/>
                                        <p:tgtEl>
                                          <p:spTgt spid="12"/>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to="" calcmode="lin" valueType="num">
                                      <p:cBhvr>
                                        <p:cTn id="42" dur="1" fill="hold"/>
                                        <p:tgtEl>
                                          <p:spTgt spid="14"/>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to="" calcmode="lin" valueType="num">
                                      <p:cBhvr>
                                        <p:cTn id="47"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2987675" y="628725"/>
            <a:ext cx="5543550" cy="457200"/>
          </a:xfrm>
          <a:prstGeom prst="rect">
            <a:avLst/>
          </a:prstGeom>
          <a:noFill/>
          <a:ln w="9525">
            <a:noFill/>
            <a:miter lim="800000"/>
            <a:headEnd/>
            <a:tailEnd/>
          </a:ln>
          <a:effectLst/>
        </p:spPr>
        <p:txBody>
          <a:bodyPr>
            <a:spAutoFit/>
          </a:bodyPr>
          <a:lstStyle/>
          <a:p>
            <a:pPr algn="r" rtl="1">
              <a:spcBef>
                <a:spcPct val="50000"/>
              </a:spcBef>
            </a:pPr>
            <a:r>
              <a:rPr lang="ar-SA" sz="2400" dirty="0">
                <a:solidFill>
                  <a:srgbClr val="00B0F0"/>
                </a:solidFill>
                <a:latin typeface="Tahoma" pitchFamily="34" charset="0"/>
                <a:cs typeface="Generator 2005" pitchFamily="2" charset="-78"/>
              </a:rPr>
              <a:t>3- الأصالة :</a:t>
            </a:r>
            <a:endParaRPr lang="en-US" sz="2400" dirty="0">
              <a:solidFill>
                <a:srgbClr val="00B0F0"/>
              </a:solidFill>
              <a:latin typeface="Tahoma" pitchFamily="34" charset="0"/>
              <a:cs typeface="Generator 2005" pitchFamily="2" charset="-78"/>
            </a:endParaRPr>
          </a:p>
        </p:txBody>
      </p:sp>
      <p:sp>
        <p:nvSpPr>
          <p:cNvPr id="5" name="Text Box 3"/>
          <p:cNvSpPr txBox="1">
            <a:spLocks noChangeArrowheads="1"/>
          </p:cNvSpPr>
          <p:nvPr/>
        </p:nvSpPr>
        <p:spPr bwMode="auto">
          <a:xfrm>
            <a:off x="1763713" y="1708225"/>
            <a:ext cx="5903912" cy="457200"/>
          </a:xfrm>
          <a:prstGeom prst="rect">
            <a:avLst/>
          </a:prstGeom>
          <a:noFill/>
          <a:ln w="9525">
            <a:noFill/>
            <a:miter lim="800000"/>
            <a:headEnd/>
            <a:tailEnd/>
          </a:ln>
          <a:effectLst/>
        </p:spPr>
        <p:txBody>
          <a:bodyPr>
            <a:spAutoFit/>
          </a:bodyPr>
          <a:lstStyle/>
          <a:p>
            <a:pPr algn="r" rtl="1">
              <a:spcBef>
                <a:spcPct val="50000"/>
              </a:spcBef>
            </a:pPr>
            <a:r>
              <a:rPr lang="ar-SA" sz="2400" dirty="0">
                <a:latin typeface="Tahoma" pitchFamily="34" charset="0"/>
                <a:cs typeface="Generator 2005" pitchFamily="2" charset="-78"/>
              </a:rPr>
              <a:t>البحث عن الأفكار الغريبة والجديدة من قائمة الأفكار .</a:t>
            </a:r>
            <a:endParaRPr lang="en-US" sz="2400" dirty="0">
              <a:latin typeface="Tahoma" pitchFamily="34" charset="0"/>
              <a:cs typeface="Generator 2005" pitchFamily="2" charset="-78"/>
            </a:endParaRPr>
          </a:p>
        </p:txBody>
      </p:sp>
      <p:sp>
        <p:nvSpPr>
          <p:cNvPr id="6" name="Text Box 4"/>
          <p:cNvSpPr txBox="1">
            <a:spLocks noChangeArrowheads="1"/>
          </p:cNvSpPr>
          <p:nvPr/>
        </p:nvSpPr>
        <p:spPr bwMode="auto">
          <a:xfrm>
            <a:off x="5076825" y="2213050"/>
            <a:ext cx="3382963" cy="457200"/>
          </a:xfrm>
          <a:prstGeom prst="rect">
            <a:avLst/>
          </a:prstGeom>
          <a:noFill/>
          <a:ln w="9525">
            <a:noFill/>
            <a:miter lim="800000"/>
            <a:headEnd/>
            <a:tailEnd/>
          </a:ln>
          <a:effectLst/>
        </p:spPr>
        <p:txBody>
          <a:bodyPr>
            <a:spAutoFit/>
          </a:bodyPr>
          <a:lstStyle/>
          <a:p>
            <a:pPr algn="r" rtl="1">
              <a:spcBef>
                <a:spcPct val="50000"/>
              </a:spcBef>
            </a:pPr>
            <a:r>
              <a:rPr lang="ar-SA" sz="2400" dirty="0">
                <a:solidFill>
                  <a:srgbClr val="00B0F0"/>
                </a:solidFill>
                <a:latin typeface="Tahoma" pitchFamily="34" charset="0"/>
                <a:cs typeface="Generator 2005" pitchFamily="2" charset="-78"/>
              </a:rPr>
              <a:t>4- التفصيلات ( الإسهاب ) :</a:t>
            </a:r>
            <a:endParaRPr lang="en-US" sz="2400" dirty="0">
              <a:solidFill>
                <a:srgbClr val="00B0F0"/>
              </a:solidFill>
              <a:latin typeface="Tahoma" pitchFamily="34" charset="0"/>
              <a:cs typeface="Generator 2005" pitchFamily="2" charset="-78"/>
            </a:endParaRPr>
          </a:p>
        </p:txBody>
      </p:sp>
      <p:sp>
        <p:nvSpPr>
          <p:cNvPr id="8" name="Rectangle 6"/>
          <p:cNvSpPr>
            <a:spLocks noChangeArrowheads="1"/>
          </p:cNvSpPr>
          <p:nvPr/>
        </p:nvSpPr>
        <p:spPr bwMode="auto">
          <a:xfrm>
            <a:off x="3299171" y="1131962"/>
            <a:ext cx="4355680" cy="461665"/>
          </a:xfrm>
          <a:prstGeom prst="rect">
            <a:avLst/>
          </a:prstGeom>
          <a:noFill/>
          <a:ln w="9525">
            <a:noFill/>
            <a:miter lim="800000"/>
            <a:headEnd/>
            <a:tailEnd/>
          </a:ln>
          <a:effectLst/>
        </p:spPr>
        <p:txBody>
          <a:bodyPr wrap="none">
            <a:spAutoFit/>
          </a:bodyPr>
          <a:lstStyle/>
          <a:p>
            <a:pPr algn="r" rtl="1">
              <a:spcBef>
                <a:spcPct val="50000"/>
              </a:spcBef>
            </a:pPr>
            <a:r>
              <a:rPr lang="ar-SA" sz="2400" dirty="0">
                <a:cs typeface="Generator 2005" pitchFamily="2" charset="-78"/>
              </a:rPr>
              <a:t>القدرة على انتاج حلول غريبة أو جديدة .</a:t>
            </a:r>
            <a:endParaRPr lang="en-US" sz="2400" dirty="0">
              <a:cs typeface="Generator 2005" pitchFamily="2" charset="-78"/>
            </a:endParaRPr>
          </a:p>
        </p:txBody>
      </p:sp>
      <p:sp>
        <p:nvSpPr>
          <p:cNvPr id="9" name="Rectangle 7"/>
          <p:cNvSpPr>
            <a:spLocks noChangeArrowheads="1"/>
          </p:cNvSpPr>
          <p:nvPr/>
        </p:nvSpPr>
        <p:spPr bwMode="auto">
          <a:xfrm>
            <a:off x="1835150" y="2860750"/>
            <a:ext cx="5905500" cy="457200"/>
          </a:xfrm>
          <a:prstGeom prst="rect">
            <a:avLst/>
          </a:prstGeom>
          <a:noFill/>
          <a:ln w="9525">
            <a:noFill/>
            <a:miter lim="800000"/>
            <a:headEnd/>
            <a:tailEnd/>
          </a:ln>
          <a:effectLst/>
        </p:spPr>
        <p:txBody>
          <a:bodyPr>
            <a:spAutoFit/>
          </a:bodyPr>
          <a:lstStyle/>
          <a:p>
            <a:pPr algn="r" rtl="1">
              <a:spcBef>
                <a:spcPct val="50000"/>
              </a:spcBef>
            </a:pPr>
            <a:r>
              <a:rPr lang="ar-SA" sz="2400">
                <a:cs typeface="Generator 2005" pitchFamily="2" charset="-78"/>
              </a:rPr>
              <a:t>الإتيان بأكبر قدر من التفصيلات حول الفكرة لتطويرها . </a:t>
            </a:r>
            <a:endParaRPr lang="en-US" sz="2400">
              <a:cs typeface="Generator 2005"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to="" calcmode="lin" valueType="num">
                                      <p:cBhvr>
                                        <p:cTn id="12" dur="1" fill="hold"/>
                                        <p:tgtEl>
                                          <p:spTgt spid="8"/>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to="" calcmode="lin" valueType="num">
                                      <p:cBhvr>
                                        <p:cTn id="22" dur="1" fill="hold"/>
                                        <p:tgtEl>
                                          <p:spTgt spid="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to="" calcmode="lin" valueType="num">
                                      <p:cBhvr>
                                        <p:cTn id="2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7541" y="1928802"/>
            <a:ext cx="7360673" cy="584775"/>
          </a:xfrm>
          <a:prstGeom prst="rect">
            <a:avLst/>
          </a:prstGeom>
        </p:spPr>
        <p:txBody>
          <a:bodyPr wrap="square">
            <a:spAutoFit/>
          </a:bodyPr>
          <a:lstStyle/>
          <a:p>
            <a:pPr algn="r">
              <a:spcBef>
                <a:spcPct val="50000"/>
              </a:spcBef>
              <a:defRPr/>
            </a:pPr>
            <a:r>
              <a:rPr lang="ar-SA" sz="3200" dirty="0" smtClean="0">
                <a:solidFill>
                  <a:schemeClr val="accent2">
                    <a:lumMod val="75000"/>
                  </a:schemeClr>
                </a:solidFill>
                <a:cs typeface="AGA Battouta Regular" pitchFamily="2" charset="-78"/>
              </a:rPr>
              <a:t>عناصر الإبداع</a:t>
            </a:r>
            <a:endParaRPr lang="en-US" sz="2000" dirty="0" smtClean="0">
              <a:cs typeface="Generator 2005" pitchFamily="2" charset="-78"/>
            </a:endParaRPr>
          </a:p>
        </p:txBody>
      </p:sp>
      <p:sp>
        <p:nvSpPr>
          <p:cNvPr id="5" name="Rectangle 4"/>
          <p:cNvSpPr/>
          <p:nvPr/>
        </p:nvSpPr>
        <p:spPr>
          <a:xfrm>
            <a:off x="1120942" y="4236852"/>
            <a:ext cx="7229498" cy="461665"/>
          </a:xfrm>
          <a:prstGeom prst="rect">
            <a:avLst/>
          </a:prstGeom>
        </p:spPr>
        <p:txBody>
          <a:bodyPr wrap="square">
            <a:spAutoFit/>
          </a:bodyPr>
          <a:lstStyle/>
          <a:p>
            <a:pPr lvl="0" algn="r">
              <a:spcBef>
                <a:spcPct val="50000"/>
              </a:spcBef>
              <a:defRPr/>
            </a:pPr>
            <a:r>
              <a:rPr lang="ar-SA" sz="2400" dirty="0" smtClean="0">
                <a:solidFill>
                  <a:srgbClr val="00B0F0"/>
                </a:solidFill>
                <a:cs typeface="Generator 2005" pitchFamily="2" charset="-78"/>
              </a:rPr>
              <a:t>التفاصيل</a:t>
            </a:r>
            <a:r>
              <a:rPr lang="ar-SA" sz="2400" dirty="0" smtClean="0">
                <a:solidFill>
                  <a:prstClr val="black"/>
                </a:solidFill>
                <a:cs typeface="Generator 2005" pitchFamily="2" charset="-78"/>
              </a:rPr>
              <a:t> : الإتيان بأكبر قدر من التفصيلات حول الفكرة لتطويرها</a:t>
            </a:r>
            <a:r>
              <a:rPr lang="ar-SA" sz="2000" dirty="0" smtClean="0">
                <a:solidFill>
                  <a:prstClr val="black"/>
                </a:solidFill>
                <a:cs typeface="Generator 2005" pitchFamily="2" charset="-78"/>
              </a:rPr>
              <a:t> </a:t>
            </a:r>
            <a:endParaRPr lang="en-US" sz="2000" dirty="0" smtClean="0">
              <a:solidFill>
                <a:prstClr val="black"/>
              </a:solidFill>
              <a:cs typeface="Generator 2005" pitchFamily="2" charset="-78"/>
            </a:endParaRPr>
          </a:p>
        </p:txBody>
      </p:sp>
      <p:sp>
        <p:nvSpPr>
          <p:cNvPr id="6" name="Rectangle 5"/>
          <p:cNvSpPr/>
          <p:nvPr/>
        </p:nvSpPr>
        <p:spPr>
          <a:xfrm>
            <a:off x="2175814" y="3703735"/>
            <a:ext cx="6180154" cy="461665"/>
          </a:xfrm>
          <a:prstGeom prst="rect">
            <a:avLst/>
          </a:prstGeom>
        </p:spPr>
        <p:txBody>
          <a:bodyPr wrap="square">
            <a:spAutoFit/>
          </a:bodyPr>
          <a:lstStyle/>
          <a:p>
            <a:pPr lvl="0" algn="r">
              <a:spcBef>
                <a:spcPct val="50000"/>
              </a:spcBef>
              <a:defRPr/>
            </a:pPr>
            <a:r>
              <a:rPr lang="ar-SA" sz="2400" dirty="0" smtClean="0">
                <a:solidFill>
                  <a:srgbClr val="00B0F0"/>
                </a:solidFill>
                <a:cs typeface="Generator 2005" pitchFamily="2" charset="-78"/>
              </a:rPr>
              <a:t>الأصالة</a:t>
            </a:r>
            <a:r>
              <a:rPr lang="ar-SA" sz="2400" dirty="0" smtClean="0">
                <a:solidFill>
                  <a:prstClr val="black"/>
                </a:solidFill>
                <a:cs typeface="Generator 2005" pitchFamily="2" charset="-78"/>
              </a:rPr>
              <a:t> : القدرة على انتاج حلول غريبة أو جديدة </a:t>
            </a:r>
          </a:p>
        </p:txBody>
      </p:sp>
      <p:sp>
        <p:nvSpPr>
          <p:cNvPr id="7" name="Rectangle 6"/>
          <p:cNvSpPr/>
          <p:nvPr/>
        </p:nvSpPr>
        <p:spPr>
          <a:xfrm>
            <a:off x="780450" y="3154265"/>
            <a:ext cx="7572428" cy="461665"/>
          </a:xfrm>
          <a:prstGeom prst="rect">
            <a:avLst/>
          </a:prstGeom>
        </p:spPr>
        <p:txBody>
          <a:bodyPr wrap="square">
            <a:spAutoFit/>
          </a:bodyPr>
          <a:lstStyle/>
          <a:p>
            <a:pPr lvl="0" algn="r">
              <a:spcBef>
                <a:spcPct val="50000"/>
              </a:spcBef>
              <a:defRPr/>
            </a:pPr>
            <a:r>
              <a:rPr lang="ar-SA" sz="2400" dirty="0" smtClean="0">
                <a:solidFill>
                  <a:srgbClr val="00B0F0"/>
                </a:solidFill>
                <a:cs typeface="Generator 2005" pitchFamily="2" charset="-78"/>
              </a:rPr>
              <a:t>المرونة</a:t>
            </a:r>
            <a:r>
              <a:rPr lang="ar-SA" sz="2400" dirty="0" smtClean="0">
                <a:solidFill>
                  <a:prstClr val="black"/>
                </a:solidFill>
                <a:cs typeface="Generator 2005" pitchFamily="2" charset="-78"/>
              </a:rPr>
              <a:t> : قدرة الفرد على التنوع في الأفكار والانتقال من فكرة إلى أخرى </a:t>
            </a:r>
          </a:p>
        </p:txBody>
      </p:sp>
      <p:sp>
        <p:nvSpPr>
          <p:cNvPr id="8" name="Rectangle 7"/>
          <p:cNvSpPr/>
          <p:nvPr/>
        </p:nvSpPr>
        <p:spPr>
          <a:xfrm>
            <a:off x="3210043" y="2593778"/>
            <a:ext cx="5137154" cy="461665"/>
          </a:xfrm>
          <a:prstGeom prst="rect">
            <a:avLst/>
          </a:prstGeom>
        </p:spPr>
        <p:txBody>
          <a:bodyPr wrap="square">
            <a:spAutoFit/>
          </a:bodyPr>
          <a:lstStyle/>
          <a:p>
            <a:pPr lvl="0" algn="r">
              <a:spcBef>
                <a:spcPct val="50000"/>
              </a:spcBef>
              <a:defRPr/>
            </a:pPr>
            <a:r>
              <a:rPr lang="ar-SA" sz="2400" dirty="0" smtClean="0">
                <a:solidFill>
                  <a:srgbClr val="00B0F0"/>
                </a:solidFill>
                <a:cs typeface="Generator 2005" pitchFamily="2" charset="-78"/>
              </a:rPr>
              <a:t>الطلاقة</a:t>
            </a:r>
            <a:r>
              <a:rPr lang="ar-SA" sz="2400" dirty="0" smtClean="0">
                <a:solidFill>
                  <a:prstClr val="black"/>
                </a:solidFill>
                <a:cs typeface="Generator 2005" pitchFamily="2" charset="-78"/>
              </a:rPr>
              <a:t> : الإتيان بأكبر عدد من الأفكار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900" decel="100000" fill="hold"/>
                                        <p:tgtEl>
                                          <p:spTgt spid="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900" decel="100000" fill="hold"/>
                                        <p:tgtEl>
                                          <p:spTgt spid="7"/>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900" decel="100000" fill="hold"/>
                                        <p:tgtEl>
                                          <p:spTgt spid="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900" decel="100000" fill="hold"/>
                                        <p:tgtEl>
                                          <p:spTgt spid="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حل المشكلة.mp4">
            <a:hlinkClick r:id="" action="ppaction://media"/>
          </p:cNvPr>
          <p:cNvPicPr>
            <a:picLocks noGrp="1" noRot="1" noChangeAspect="1"/>
          </p:cNvPicPr>
          <p:nvPr>
            <p:ph idx="1"/>
            <a:videoFile r:link="rId1"/>
          </p:nvPr>
        </p:nvPicPr>
        <p:blipFill>
          <a:blip r:embed="rId3"/>
          <a:stretch>
            <a:fillRect/>
          </a:stretch>
        </p:blipFill>
        <p:spPr>
          <a:xfrm>
            <a:off x="1428728" y="1071546"/>
            <a:ext cx="6286544" cy="4714909"/>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642910" y="428604"/>
            <a:ext cx="7923212" cy="584775"/>
          </a:xfrm>
          <a:prstGeom prst="rect">
            <a:avLst/>
          </a:prstGeom>
          <a:noFill/>
          <a:ln w="9525">
            <a:noFill/>
            <a:miter lim="800000"/>
            <a:headEnd/>
            <a:tailEnd/>
          </a:ln>
        </p:spPr>
        <p:txBody>
          <a:bodyPr>
            <a:spAutoFit/>
          </a:bodyPr>
          <a:lstStyle/>
          <a:p>
            <a:pPr algn="ctr" rtl="1"/>
            <a:r>
              <a:rPr lang="ar-SA" sz="3200" dirty="0">
                <a:solidFill>
                  <a:schemeClr val="accent2">
                    <a:lumMod val="75000"/>
                  </a:schemeClr>
                </a:solidFill>
                <a:latin typeface="Tahoma" pitchFamily="34" charset="0"/>
                <a:cs typeface="AGA Battouta Regular" pitchFamily="2" charset="-78"/>
              </a:rPr>
              <a:t>المراحل الأساسية لإستراتيجية حل المشكلات</a:t>
            </a:r>
            <a:endParaRPr lang="en-US" sz="3200" dirty="0">
              <a:solidFill>
                <a:schemeClr val="accent2">
                  <a:lumMod val="75000"/>
                </a:schemeClr>
              </a:solidFill>
              <a:latin typeface="Tahoma" pitchFamily="34" charset="0"/>
              <a:cs typeface="AGA Battouta Regular" pitchFamily="2" charset="-78"/>
            </a:endParaRPr>
          </a:p>
        </p:txBody>
      </p:sp>
      <p:graphicFrame>
        <p:nvGraphicFramePr>
          <p:cNvPr id="11" name="Diagram 10"/>
          <p:cNvGraphicFramePr/>
          <p:nvPr/>
        </p:nvGraphicFramePr>
        <p:xfrm>
          <a:off x="749147" y="925806"/>
          <a:ext cx="7645706" cy="4222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fmla="#ppt_w*sin(2.5*pi*$)">
                                          <p:val>
                                            <p:fltVal val="0"/>
                                          </p:val>
                                        </p:tav>
                                        <p:tav tm="100000">
                                          <p:val>
                                            <p:fltVal val="1"/>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iterate type="lt">
                                    <p:tmPct val="5000"/>
                                  </p:iterate>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1"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500034" y="2357430"/>
          <a:ext cx="8320116" cy="3643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000232" y="1142984"/>
            <a:ext cx="5400838" cy="646331"/>
          </a:xfrm>
          <a:prstGeom prst="rect">
            <a:avLst/>
          </a:prstGeom>
        </p:spPr>
        <p:txBody>
          <a:bodyPr wrap="none">
            <a:spAutoFit/>
          </a:bodyPr>
          <a:lstStyle/>
          <a:p>
            <a:pPr algn="ctr"/>
            <a:r>
              <a:rPr lang="ar-SA" sz="3600" dirty="0" smtClean="0">
                <a:solidFill>
                  <a:schemeClr val="accent2">
                    <a:lumMod val="75000"/>
                  </a:schemeClr>
                </a:solidFill>
                <a:cs typeface="AGA Battouta Regular" pitchFamily="2" charset="-78"/>
              </a:rPr>
              <a:t>خطوات حل المشكلات بطريقة إبداعية</a:t>
            </a:r>
            <a:endParaRPr lang="en-US" sz="3600" dirty="0">
              <a:solidFill>
                <a:schemeClr val="accent2">
                  <a:lumMod val="75000"/>
                </a:schemeClr>
              </a:solidFill>
              <a:cs typeface="AGA Battouta Regula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graphicEl>
                                              <a:dgm id="{12CC8D8E-9609-4D43-9549-56A36D251285}"/>
                                            </p:graphicEl>
                                          </p:spTgt>
                                        </p:tgtEl>
                                        <p:attrNameLst>
                                          <p:attrName>style.visibility</p:attrName>
                                        </p:attrNameLst>
                                      </p:cBhvr>
                                      <p:to>
                                        <p:strVal val="visible"/>
                                      </p:to>
                                    </p:set>
                                    <p:animEffect transition="in" filter="wedge">
                                      <p:cBhvr>
                                        <p:cTn id="7" dur="5000"/>
                                        <p:tgtEl>
                                          <p:spTgt spid="5">
                                            <p:graphicEl>
                                              <a:dgm id="{12CC8D8E-9609-4D43-9549-56A36D25128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graphicEl>
                                              <a:dgm id="{EA91BA17-E788-43B9-91BC-CBADDBE1378C}"/>
                                            </p:graphicEl>
                                          </p:spTgt>
                                        </p:tgtEl>
                                        <p:attrNameLst>
                                          <p:attrName>style.visibility</p:attrName>
                                        </p:attrNameLst>
                                      </p:cBhvr>
                                      <p:to>
                                        <p:strVal val="visible"/>
                                      </p:to>
                                    </p:set>
                                    <p:animEffect transition="in" filter="wedge">
                                      <p:cBhvr>
                                        <p:cTn id="12" dur="5000"/>
                                        <p:tgtEl>
                                          <p:spTgt spid="5">
                                            <p:graphicEl>
                                              <a:dgm id="{EA91BA17-E788-43B9-91BC-CBADDBE1378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5">
                                            <p:graphicEl>
                                              <a:dgm id="{EABFC34B-F86D-4DE8-B6FE-CEE18ACA5240}"/>
                                            </p:graphicEl>
                                          </p:spTgt>
                                        </p:tgtEl>
                                        <p:attrNameLst>
                                          <p:attrName>style.visibility</p:attrName>
                                        </p:attrNameLst>
                                      </p:cBhvr>
                                      <p:to>
                                        <p:strVal val="visible"/>
                                      </p:to>
                                    </p:set>
                                    <p:animEffect transition="in" filter="wedge">
                                      <p:cBhvr>
                                        <p:cTn id="17" dur="5000"/>
                                        <p:tgtEl>
                                          <p:spTgt spid="5">
                                            <p:graphicEl>
                                              <a:dgm id="{EABFC34B-F86D-4DE8-B6FE-CEE18ACA524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5">
                                            <p:graphicEl>
                                              <a:dgm id="{E893931F-556D-43A0-B235-24B18FE2134E}"/>
                                            </p:graphicEl>
                                          </p:spTgt>
                                        </p:tgtEl>
                                        <p:attrNameLst>
                                          <p:attrName>style.visibility</p:attrName>
                                        </p:attrNameLst>
                                      </p:cBhvr>
                                      <p:to>
                                        <p:strVal val="visible"/>
                                      </p:to>
                                    </p:set>
                                    <p:animEffect transition="in" filter="wedge">
                                      <p:cBhvr>
                                        <p:cTn id="22" dur="5000"/>
                                        <p:tgtEl>
                                          <p:spTgt spid="5">
                                            <p:graphicEl>
                                              <a:dgm id="{E893931F-556D-43A0-B235-24B18FE2134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5">
                                            <p:graphicEl>
                                              <a:dgm id="{91AFC0E9-BA76-4995-B454-6E24B35BDEFF}"/>
                                            </p:graphicEl>
                                          </p:spTgt>
                                        </p:tgtEl>
                                        <p:attrNameLst>
                                          <p:attrName>style.visibility</p:attrName>
                                        </p:attrNameLst>
                                      </p:cBhvr>
                                      <p:to>
                                        <p:strVal val="visible"/>
                                      </p:to>
                                    </p:set>
                                    <p:animEffect transition="in" filter="wedge">
                                      <p:cBhvr>
                                        <p:cTn id="27" dur="5000"/>
                                        <p:tgtEl>
                                          <p:spTgt spid="5">
                                            <p:graphicEl>
                                              <a:dgm id="{91AFC0E9-BA76-4995-B454-6E24B35BDEF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5">
                                            <p:graphicEl>
                                              <a:dgm id="{2AA48804-3278-43CD-9647-69B18DFD40CE}"/>
                                            </p:graphicEl>
                                          </p:spTgt>
                                        </p:tgtEl>
                                        <p:attrNameLst>
                                          <p:attrName>style.visibility</p:attrName>
                                        </p:attrNameLst>
                                      </p:cBhvr>
                                      <p:to>
                                        <p:strVal val="visible"/>
                                      </p:to>
                                    </p:set>
                                    <p:animEffect transition="in" filter="wedge">
                                      <p:cBhvr>
                                        <p:cTn id="32" dur="5000"/>
                                        <p:tgtEl>
                                          <p:spTgt spid="5">
                                            <p:graphicEl>
                                              <a:dgm id="{2AA48804-3278-43CD-9647-69B18DFD40C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rev="1"/>
        </p:bldSub>
      </p:bldGraphic>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1785918" y="428604"/>
            <a:ext cx="5545138" cy="1446550"/>
          </a:xfrm>
          <a:prstGeom prst="rect">
            <a:avLst/>
          </a:prstGeom>
          <a:noFill/>
          <a:ln w="9525">
            <a:noFill/>
            <a:miter lim="800000"/>
            <a:headEnd/>
            <a:tailEnd/>
          </a:ln>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en-US" sz="8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cs typeface="Generator 2005" pitchFamily="2" charset="-78"/>
              </a:rPr>
              <a:t>T R I Z</a:t>
            </a:r>
            <a:endParaRPr lang="ar-SA" sz="8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cs typeface="Generator 2005" pitchFamily="2" charset="-78"/>
            </a:endParaRPr>
          </a:p>
        </p:txBody>
      </p:sp>
      <p:sp>
        <p:nvSpPr>
          <p:cNvPr id="36868" name="Text Box 4"/>
          <p:cNvSpPr txBox="1">
            <a:spLocks noChangeArrowheads="1"/>
          </p:cNvSpPr>
          <p:nvPr/>
        </p:nvSpPr>
        <p:spPr bwMode="auto">
          <a:xfrm>
            <a:off x="323850" y="2362511"/>
            <a:ext cx="8459788" cy="954107"/>
          </a:xfrm>
          <a:prstGeom prst="rect">
            <a:avLst/>
          </a:prstGeom>
          <a:noFill/>
          <a:ln w="9525">
            <a:noFill/>
            <a:miter lim="800000"/>
            <a:headEnd/>
            <a:tailEnd/>
          </a:ln>
        </p:spPr>
        <p:txBody>
          <a:bodyPr>
            <a:spAutoFit/>
          </a:bodyPr>
          <a:lstStyle/>
          <a:p>
            <a:pPr algn="just" rtl="1">
              <a:spcBef>
                <a:spcPct val="50000"/>
              </a:spcBef>
            </a:pPr>
            <a:r>
              <a:rPr lang="ar-SA" sz="2800" dirty="0" smtClean="0">
                <a:cs typeface="Generator 2005" pitchFamily="2" charset="-78"/>
              </a:rPr>
              <a:t>- ولدت </a:t>
            </a:r>
            <a:r>
              <a:rPr lang="ar-SA" sz="2800" dirty="0">
                <a:cs typeface="Generator 2005" pitchFamily="2" charset="-78"/>
              </a:rPr>
              <a:t>نظرية تريز في الاتحاد السوفييتي سابقا على يد العالم </a:t>
            </a:r>
            <a:r>
              <a:rPr lang="ar-SA" sz="2800" dirty="0" smtClean="0">
                <a:cs typeface="Generator 2005" pitchFamily="2" charset="-78"/>
              </a:rPr>
              <a:t/>
            </a:r>
            <a:br>
              <a:rPr lang="ar-SA" sz="2800" dirty="0" smtClean="0">
                <a:cs typeface="Generator 2005" pitchFamily="2" charset="-78"/>
              </a:rPr>
            </a:br>
            <a:r>
              <a:rPr lang="ar-SA" altLang="zh-CN" sz="2800" dirty="0" smtClean="0">
                <a:cs typeface="Generator 2005" pitchFamily="2" charset="-78"/>
              </a:rPr>
              <a:t>هنري </a:t>
            </a:r>
            <a:r>
              <a:rPr lang="ar-SA" altLang="zh-CN" sz="2800" dirty="0">
                <a:cs typeface="Generator 2005" pitchFamily="2" charset="-78"/>
              </a:rPr>
              <a:t>التشلر </a:t>
            </a:r>
            <a:r>
              <a:rPr lang="ar-SA" altLang="zh-CN" sz="2800" dirty="0" smtClean="0">
                <a:cs typeface="Generator 2005" pitchFamily="2" charset="-78"/>
              </a:rPr>
              <a:t>(</a:t>
            </a:r>
            <a:r>
              <a:rPr lang="en-US" altLang="zh-CN" sz="2800" dirty="0">
                <a:ea typeface="宋体" pitchFamily="2" charset="-122"/>
                <a:cs typeface="Generator 2005" pitchFamily="2" charset="-78"/>
              </a:rPr>
              <a:t>Henry </a:t>
            </a:r>
            <a:r>
              <a:rPr lang="en-US" altLang="zh-CN" sz="2800" dirty="0" err="1" smtClean="0">
                <a:ea typeface="宋体" pitchFamily="2" charset="-122"/>
                <a:cs typeface="Generator 2005" pitchFamily="2" charset="-78"/>
              </a:rPr>
              <a:t>Altchuller</a:t>
            </a:r>
            <a:r>
              <a:rPr lang="ar-SA" altLang="zh-CN" sz="2800" dirty="0" smtClean="0">
                <a:cs typeface="Generator 2005" pitchFamily="2" charset="-78"/>
              </a:rPr>
              <a:t>)</a:t>
            </a:r>
            <a:r>
              <a:rPr lang="en-US" altLang="zh-CN" sz="2800" dirty="0" smtClean="0">
                <a:cs typeface="Generator 2005" pitchFamily="2" charset="-78"/>
              </a:rPr>
              <a:t> </a:t>
            </a:r>
            <a:r>
              <a:rPr lang="ar-SA" altLang="zh-CN" sz="2800" dirty="0" smtClean="0">
                <a:cs typeface="Generator 2005" pitchFamily="2" charset="-78"/>
              </a:rPr>
              <a:t>الذي </a:t>
            </a:r>
            <a:r>
              <a:rPr lang="ar-SA" altLang="zh-CN" sz="2800" dirty="0">
                <a:cs typeface="Generator 2005" pitchFamily="2" charset="-78"/>
              </a:rPr>
              <a:t>تنسب له هذه </a:t>
            </a:r>
            <a:r>
              <a:rPr lang="ar-SA" altLang="zh-CN" sz="2800" dirty="0" smtClean="0">
                <a:cs typeface="Generator 2005" pitchFamily="2" charset="-78"/>
              </a:rPr>
              <a:t>النظرية</a:t>
            </a:r>
            <a:r>
              <a:rPr lang="en-US" altLang="zh-CN" sz="2800" dirty="0" smtClean="0">
                <a:cs typeface="Generator 2005" pitchFamily="2" charset="-78"/>
              </a:rPr>
              <a:t> </a:t>
            </a:r>
            <a:r>
              <a:rPr lang="ar-SA" altLang="zh-CN" sz="2800" dirty="0" smtClean="0">
                <a:cs typeface="Generator 2005" pitchFamily="2" charset="-78"/>
              </a:rPr>
              <a:t>.</a:t>
            </a:r>
            <a:endParaRPr lang="ar-SA" sz="2800" dirty="0">
              <a:cs typeface="Generator 2005" pitchFamily="2" charset="-78"/>
            </a:endParaRPr>
          </a:p>
        </p:txBody>
      </p:sp>
      <p:sp>
        <p:nvSpPr>
          <p:cNvPr id="5" name="Rectangle 4"/>
          <p:cNvSpPr/>
          <p:nvPr/>
        </p:nvSpPr>
        <p:spPr>
          <a:xfrm>
            <a:off x="528091" y="3857628"/>
            <a:ext cx="8373538" cy="1569660"/>
          </a:xfrm>
          <a:prstGeom prst="rect">
            <a:avLst/>
          </a:prstGeom>
        </p:spPr>
        <p:txBody>
          <a:bodyPr wrap="square">
            <a:spAutoFit/>
          </a:bodyPr>
          <a:lstStyle/>
          <a:p>
            <a:pPr algn="just" rtl="1">
              <a:spcBef>
                <a:spcPct val="50000"/>
              </a:spcBef>
            </a:pPr>
            <a:r>
              <a:rPr lang="ar-SA" sz="2800" dirty="0" smtClean="0">
                <a:cs typeface="Generator 2005" pitchFamily="2" charset="-78"/>
              </a:rPr>
              <a:t>- تعرف باسم  </a:t>
            </a:r>
            <a:r>
              <a:rPr lang="ar-SA" sz="3600" dirty="0" smtClean="0">
                <a:solidFill>
                  <a:srgbClr val="800000"/>
                </a:solidFill>
                <a:cs typeface="Generator 2005" pitchFamily="2" charset="-78"/>
              </a:rPr>
              <a:t>(نظرية الحل الابتكاري للمشكلات )</a:t>
            </a:r>
            <a:r>
              <a:rPr lang="ar-SA" sz="2800" dirty="0" smtClean="0">
                <a:cs typeface="Generator 2005" pitchFamily="2" charset="-78"/>
              </a:rPr>
              <a:t> </a:t>
            </a:r>
          </a:p>
          <a:p>
            <a:pPr algn="just" rtl="1">
              <a:spcBef>
                <a:spcPct val="50000"/>
              </a:spcBef>
            </a:pPr>
            <a:r>
              <a:rPr lang="en-US" altLang="zh-CN" sz="4000" dirty="0" err="1" smtClean="0">
                <a:solidFill>
                  <a:schemeClr val="accent2">
                    <a:lumMod val="75000"/>
                  </a:schemeClr>
                </a:solidFill>
                <a:latin typeface="Tw Cen MT Condensed Extra Bold" pitchFamily="34" charset="0"/>
                <a:ea typeface="宋体" pitchFamily="2" charset="-122"/>
                <a:cs typeface="Generator 2005" pitchFamily="2" charset="-78"/>
              </a:rPr>
              <a:t>Teoria</a:t>
            </a:r>
            <a:r>
              <a:rPr lang="en-US" altLang="zh-CN" sz="4000" dirty="0" smtClean="0">
                <a:solidFill>
                  <a:schemeClr val="accent2">
                    <a:lumMod val="75000"/>
                  </a:schemeClr>
                </a:solidFill>
                <a:latin typeface="Tw Cen MT Condensed Extra Bold" pitchFamily="34" charset="0"/>
                <a:ea typeface="宋体" pitchFamily="2" charset="-122"/>
                <a:cs typeface="Generator 2005" pitchFamily="2" charset="-78"/>
              </a:rPr>
              <a:t> </a:t>
            </a:r>
            <a:r>
              <a:rPr lang="en-US" altLang="zh-CN" sz="4000" dirty="0" err="1" smtClean="0">
                <a:solidFill>
                  <a:schemeClr val="accent2">
                    <a:lumMod val="75000"/>
                  </a:schemeClr>
                </a:solidFill>
                <a:latin typeface="Tw Cen MT Condensed Extra Bold" pitchFamily="34" charset="0"/>
                <a:ea typeface="宋体" pitchFamily="2" charset="-122"/>
                <a:cs typeface="Generator 2005" pitchFamily="2" charset="-78"/>
              </a:rPr>
              <a:t>Resheiqy</a:t>
            </a:r>
            <a:r>
              <a:rPr lang="en-US" altLang="zh-CN" sz="4000" dirty="0" smtClean="0">
                <a:solidFill>
                  <a:schemeClr val="accent2">
                    <a:lumMod val="75000"/>
                  </a:schemeClr>
                </a:solidFill>
                <a:latin typeface="Tw Cen MT Condensed Extra Bold" pitchFamily="34" charset="0"/>
                <a:ea typeface="宋体" pitchFamily="2" charset="-122"/>
                <a:cs typeface="Generator 2005" pitchFamily="2" charset="-78"/>
              </a:rPr>
              <a:t> </a:t>
            </a:r>
            <a:r>
              <a:rPr lang="en-US" altLang="zh-CN" sz="4000" dirty="0" err="1" smtClean="0">
                <a:solidFill>
                  <a:schemeClr val="accent2">
                    <a:lumMod val="75000"/>
                  </a:schemeClr>
                </a:solidFill>
                <a:latin typeface="Tw Cen MT Condensed Extra Bold" pitchFamily="34" charset="0"/>
                <a:ea typeface="宋体" pitchFamily="2" charset="-122"/>
                <a:cs typeface="Generator 2005" pitchFamily="2" charset="-78"/>
              </a:rPr>
              <a:t>Izobreatatelskikh</a:t>
            </a:r>
            <a:r>
              <a:rPr lang="en-US" altLang="zh-CN" sz="4000" dirty="0" smtClean="0">
                <a:solidFill>
                  <a:schemeClr val="accent2">
                    <a:lumMod val="75000"/>
                  </a:schemeClr>
                </a:solidFill>
                <a:latin typeface="Tw Cen MT Condensed Extra Bold" pitchFamily="34" charset="0"/>
                <a:ea typeface="宋体" pitchFamily="2" charset="-122"/>
                <a:cs typeface="Generator 2005" pitchFamily="2" charset="-78"/>
              </a:rPr>
              <a:t> </a:t>
            </a:r>
            <a:r>
              <a:rPr lang="en-US" altLang="zh-CN" sz="4000" dirty="0" err="1" smtClean="0">
                <a:solidFill>
                  <a:schemeClr val="accent2">
                    <a:lumMod val="75000"/>
                  </a:schemeClr>
                </a:solidFill>
                <a:latin typeface="Tw Cen MT Condensed Extra Bold" pitchFamily="34" charset="0"/>
                <a:ea typeface="宋体" pitchFamily="2" charset="-122"/>
                <a:cs typeface="Generator 2005" pitchFamily="2" charset="-78"/>
              </a:rPr>
              <a:t>Zadatch</a:t>
            </a:r>
            <a:endParaRPr lang="en-US" sz="4000" dirty="0">
              <a:solidFill>
                <a:schemeClr val="accent2">
                  <a:lumMod val="75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anim from="(-#ppt_w/2)" to="(#ppt_x)" calcmode="lin" valueType="num">
                                      <p:cBhvr>
                                        <p:cTn id="7" dur="600" fill="hold">
                                          <p:stCondLst>
                                            <p:cond delay="0"/>
                                          </p:stCondLst>
                                        </p:cTn>
                                        <p:tgtEl>
                                          <p:spTgt spid="36867"/>
                                        </p:tgtEl>
                                        <p:attrNameLst>
                                          <p:attrName>ppt_x</p:attrName>
                                        </p:attrNameLst>
                                      </p:cBhvr>
                                    </p:anim>
                                    <p:anim from="0" to="-1.0" calcmode="lin" valueType="num">
                                      <p:cBhvr>
                                        <p:cTn id="8" dur="200" decel="50000" autoRev="1" fill="hold">
                                          <p:stCondLst>
                                            <p:cond delay="600"/>
                                          </p:stCondLst>
                                        </p:cTn>
                                        <p:tgtEl>
                                          <p:spTgt spid="36867"/>
                                        </p:tgtEl>
                                        <p:attrNameLst>
                                          <p:attrName>xshear</p:attrName>
                                        </p:attrNameLst>
                                      </p:cBhvr>
                                    </p:anim>
                                    <p:animScale>
                                      <p:cBhvr>
                                        <p:cTn id="9" dur="200" decel="100000" autoRev="1" fill="hold">
                                          <p:stCondLst>
                                            <p:cond delay="600"/>
                                          </p:stCondLst>
                                        </p:cTn>
                                        <p:tgtEl>
                                          <p:spTgt spid="36867"/>
                                        </p:tgtEl>
                                      </p:cBhvr>
                                      <p:from x="100000" y="100000"/>
                                      <p:to x="80000" y="100000"/>
                                    </p:animScale>
                                    <p:anim by="(#ppt_h/3+#ppt_w*0.1)" calcmode="lin" valueType="num">
                                      <p:cBhvr additive="sum">
                                        <p:cTn id="10" dur="200" decel="100000" autoRev="1" fill="hold">
                                          <p:stCondLst>
                                            <p:cond delay="600"/>
                                          </p:stCondLst>
                                        </p:cTn>
                                        <p:tgtEl>
                                          <p:spTgt spid="36867"/>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6868"/>
                                        </p:tgtEl>
                                        <p:attrNameLst>
                                          <p:attrName>style.visibility</p:attrName>
                                        </p:attrNameLst>
                                      </p:cBhvr>
                                      <p:to>
                                        <p:strVal val="visible"/>
                                      </p:to>
                                    </p:set>
                                    <p:animEffect transition="in" filter="randombar(horizontal)">
                                      <p:cBhvr>
                                        <p:cTn id="15" dur="500"/>
                                        <p:tgtEl>
                                          <p:spTgt spid="3686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68"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785786" y="2000240"/>
            <a:ext cx="7858180" cy="3416320"/>
          </a:xfrm>
          <a:prstGeom prst="rect">
            <a:avLst/>
          </a:prstGeom>
          <a:noFill/>
          <a:ln w="9525">
            <a:noFill/>
            <a:miter lim="800000"/>
            <a:headEnd/>
            <a:tailEnd/>
          </a:ln>
        </p:spPr>
        <p:txBody>
          <a:bodyPr wrap="square">
            <a:spAutoFit/>
          </a:bodyPr>
          <a:lstStyle/>
          <a:p>
            <a:pPr algn="r" rtl="1">
              <a:spcBef>
                <a:spcPct val="50000"/>
              </a:spcBef>
            </a:pPr>
            <a:endParaRPr lang="ar-SA" sz="1200" dirty="0">
              <a:cs typeface="Generator 2005" pitchFamily="2" charset="-78"/>
            </a:endParaRP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عالم </a:t>
            </a:r>
            <a:r>
              <a:rPr lang="ar-SA" sz="2400" dirty="0">
                <a:solidFill>
                  <a:srgbClr val="0070C0"/>
                </a:solidFill>
                <a:cs typeface="Generator 2005" pitchFamily="2" charset="-78"/>
              </a:rPr>
              <a:t>روسي من </a:t>
            </a:r>
            <a:r>
              <a:rPr lang="ar-SA" sz="2400" dirty="0" smtClean="0">
                <a:solidFill>
                  <a:srgbClr val="0070C0"/>
                </a:solidFill>
                <a:cs typeface="Generator 2005" pitchFamily="2" charset="-78"/>
              </a:rPr>
              <a:t>أذربيجان </a:t>
            </a:r>
            <a:endParaRPr lang="ar-SA" sz="2400" dirty="0">
              <a:solidFill>
                <a:srgbClr val="0070C0"/>
              </a:solidFill>
              <a:cs typeface="Generator 2005" pitchFamily="2" charset="-78"/>
            </a:endParaRP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ولد </a:t>
            </a:r>
            <a:r>
              <a:rPr lang="ar-SA" sz="2400" dirty="0">
                <a:solidFill>
                  <a:srgbClr val="0070C0"/>
                </a:solidFill>
                <a:cs typeface="Generator 2005" pitchFamily="2" charset="-78"/>
              </a:rPr>
              <a:t>عام 1926م  وتوفي عام 1998م في </a:t>
            </a:r>
            <a:r>
              <a:rPr lang="ar-SA" sz="2400" dirty="0" smtClean="0">
                <a:solidFill>
                  <a:srgbClr val="0070C0"/>
                </a:solidFill>
                <a:cs typeface="Generator 2005" pitchFamily="2" charset="-78"/>
              </a:rPr>
              <a:t>طاشقند </a:t>
            </a:r>
            <a:endParaRPr lang="ar-SA" sz="2400" dirty="0">
              <a:solidFill>
                <a:srgbClr val="0070C0"/>
              </a:solidFill>
              <a:cs typeface="Generator 2005" pitchFamily="2" charset="-78"/>
            </a:endParaRP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أول اختراعاته </a:t>
            </a:r>
            <a:r>
              <a:rPr lang="ar-SA" sz="2400" dirty="0">
                <a:solidFill>
                  <a:srgbClr val="0070C0"/>
                </a:solidFill>
                <a:cs typeface="Generator 2005" pitchFamily="2" charset="-78"/>
              </a:rPr>
              <a:t>وهو في ( 14)  من عمره </a:t>
            </a: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ماجستير </a:t>
            </a:r>
            <a:r>
              <a:rPr lang="ar-SA" sz="2400" dirty="0">
                <a:solidFill>
                  <a:srgbClr val="0070C0"/>
                </a:solidFill>
                <a:cs typeface="Generator 2005" pitchFamily="2" charset="-78"/>
              </a:rPr>
              <a:t>في الهندسة الميكانيكية </a:t>
            </a: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كان </a:t>
            </a:r>
            <a:r>
              <a:rPr lang="ar-SA" sz="2400" dirty="0">
                <a:solidFill>
                  <a:srgbClr val="0070C0"/>
                </a:solidFill>
                <a:cs typeface="Generator 2005" pitchFamily="2" charset="-78"/>
              </a:rPr>
              <a:t>يعشق السباحة فتمكن من تطوير جهاز يساعد على البقاء تحت الماء </a:t>
            </a:r>
            <a:r>
              <a:rPr lang="ar-SA" sz="2400" dirty="0" smtClean="0">
                <a:solidFill>
                  <a:srgbClr val="0070C0"/>
                </a:solidFill>
                <a:cs typeface="Generator 2005" pitchFamily="2" charset="-78"/>
              </a:rPr>
              <a:t>أطول </a:t>
            </a:r>
            <a:r>
              <a:rPr lang="ar-SA" sz="2400" dirty="0">
                <a:solidFill>
                  <a:srgbClr val="0070C0"/>
                </a:solidFill>
                <a:cs typeface="Generator 2005" pitchFamily="2" charset="-78"/>
              </a:rPr>
              <a:t>وقت ممكن </a:t>
            </a:r>
            <a:endParaRPr lang="en-US" sz="2400" dirty="0">
              <a:solidFill>
                <a:srgbClr val="0070C0"/>
              </a:solidFill>
              <a:cs typeface="Generator 2005" pitchFamily="2" charset="-78"/>
            </a:endParaRPr>
          </a:p>
        </p:txBody>
      </p:sp>
      <p:pic>
        <p:nvPicPr>
          <p:cNvPr id="3" name="Picture 2" descr="http://www.ideationtriz.com/images/altshuller.bmp"/>
          <p:cNvPicPr>
            <a:picLocks noChangeAspect="1" noChangeArrowheads="1"/>
          </p:cNvPicPr>
          <p:nvPr/>
        </p:nvPicPr>
        <p:blipFill>
          <a:blip r:embed="rId2" cstate="print"/>
          <a:srcRect/>
          <a:stretch>
            <a:fillRect/>
          </a:stretch>
        </p:blipFill>
        <p:spPr bwMode="auto">
          <a:xfrm>
            <a:off x="714348" y="703684"/>
            <a:ext cx="1647774" cy="23967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Rectangle 3"/>
          <p:cNvSpPr/>
          <p:nvPr/>
        </p:nvSpPr>
        <p:spPr>
          <a:xfrm rot="21251041">
            <a:off x="1092711" y="3171638"/>
            <a:ext cx="1204314" cy="261610"/>
          </a:xfrm>
          <a:prstGeom prst="rect">
            <a:avLst/>
          </a:prstGeom>
        </p:spPr>
        <p:txBody>
          <a:bodyPr wrap="square">
            <a:spAutoFit/>
          </a:bodyPr>
          <a:lstStyle/>
          <a:p>
            <a:r>
              <a:rPr lang="en-US" altLang="zh-CN" sz="1100" dirty="0" smtClean="0">
                <a:effectLst>
                  <a:outerShdw blurRad="50800" dist="38100" dir="8100000" algn="tr" rotWithShape="0">
                    <a:prstClr val="black">
                      <a:alpha val="40000"/>
                    </a:prstClr>
                  </a:outerShdw>
                </a:effectLst>
                <a:latin typeface="Berlin Sans FB" pitchFamily="34" charset="0"/>
                <a:ea typeface="宋体" pitchFamily="2" charset="-122"/>
                <a:cs typeface="Generator 2005" pitchFamily="2" charset="-78"/>
              </a:rPr>
              <a:t>Henry </a:t>
            </a:r>
            <a:r>
              <a:rPr lang="en-US" altLang="zh-CN" sz="1100" dirty="0" err="1" smtClean="0">
                <a:effectLst>
                  <a:outerShdw blurRad="50800" dist="38100" dir="8100000" algn="tr" rotWithShape="0">
                    <a:prstClr val="black">
                      <a:alpha val="40000"/>
                    </a:prstClr>
                  </a:outerShdw>
                </a:effectLst>
                <a:latin typeface="Berlin Sans FB" pitchFamily="34" charset="0"/>
                <a:ea typeface="宋体" pitchFamily="2" charset="-122"/>
                <a:cs typeface="Generator 2005" pitchFamily="2" charset="-78"/>
              </a:rPr>
              <a:t>Altchuller</a:t>
            </a:r>
            <a:endParaRPr lang="en-US" sz="1100" dirty="0">
              <a:effectLst>
                <a:outerShdw blurRad="50800" dist="38100" dir="8100000" algn="tr" rotWithShape="0">
                  <a:prstClr val="black">
                    <a:alpha val="40000"/>
                  </a:prstClr>
                </a:outerShdw>
              </a:effectLst>
              <a:latin typeface="Berlin Sans FB" pitchFamily="34" charset="0"/>
            </a:endParaRPr>
          </a:p>
        </p:txBody>
      </p:sp>
      <p:sp>
        <p:nvSpPr>
          <p:cNvPr id="5" name="Rectangle 4"/>
          <p:cNvSpPr/>
          <p:nvPr/>
        </p:nvSpPr>
        <p:spPr>
          <a:xfrm>
            <a:off x="4140375" y="1142984"/>
            <a:ext cx="4442242" cy="707886"/>
          </a:xfrm>
          <a:prstGeom prst="rect">
            <a:avLst/>
          </a:prstGeom>
        </p:spPr>
        <p:txBody>
          <a:bodyPr wrap="none">
            <a:spAutoFit/>
          </a:bodyPr>
          <a:lstStyle/>
          <a:p>
            <a:pPr algn="r" rtl="1">
              <a:spcBef>
                <a:spcPct val="50000"/>
              </a:spcBef>
            </a:pPr>
            <a:r>
              <a:rPr lang="ar-SA" sz="4000" dirty="0" smtClean="0">
                <a:solidFill>
                  <a:schemeClr val="accent2">
                    <a:lumMod val="75000"/>
                  </a:schemeClr>
                </a:solidFill>
                <a:cs typeface="Generator 2005" pitchFamily="2" charset="-78"/>
              </a:rPr>
              <a:t>من هو </a:t>
            </a:r>
            <a:r>
              <a:rPr lang="en-US" altLang="zh-CN" sz="3200" dirty="0" smtClean="0">
                <a:solidFill>
                  <a:schemeClr val="accent2">
                    <a:lumMod val="75000"/>
                  </a:schemeClr>
                </a:solidFill>
                <a:latin typeface="Berlin Sans FB" pitchFamily="34" charset="0"/>
                <a:ea typeface="宋体" pitchFamily="2" charset="-122"/>
                <a:cs typeface="Generator 2005" pitchFamily="2" charset="-78"/>
              </a:rPr>
              <a:t>Henry </a:t>
            </a:r>
            <a:r>
              <a:rPr lang="en-US" altLang="zh-CN" sz="3200" dirty="0" err="1" smtClean="0">
                <a:solidFill>
                  <a:schemeClr val="accent2">
                    <a:lumMod val="75000"/>
                  </a:schemeClr>
                </a:solidFill>
                <a:latin typeface="Berlin Sans FB" pitchFamily="34" charset="0"/>
                <a:ea typeface="宋体" pitchFamily="2" charset="-122"/>
                <a:cs typeface="Generator 2005" pitchFamily="2" charset="-78"/>
              </a:rPr>
              <a:t>Altchuller</a:t>
            </a:r>
            <a:r>
              <a:rPr lang="ar-SA" altLang="zh-CN" sz="3200" dirty="0" smtClean="0">
                <a:solidFill>
                  <a:schemeClr val="accent2">
                    <a:lumMod val="75000"/>
                  </a:schemeClr>
                </a:solidFill>
                <a:latin typeface="Berlin Sans FB" pitchFamily="34" charset="0"/>
                <a:ea typeface="宋体" pitchFamily="2" charset="-122"/>
                <a:cs typeface="Generator 2005" pitchFamily="2" charset="-78"/>
              </a:rPr>
              <a:t> </a:t>
            </a:r>
            <a:r>
              <a:rPr lang="ar-SA" sz="4000" dirty="0" smtClean="0">
                <a:solidFill>
                  <a:schemeClr val="accent2">
                    <a:lumMod val="75000"/>
                  </a:schemeClr>
                </a:solidFill>
                <a:cs typeface="Generator 2005" pitchFamily="2" charset="-78"/>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9938"/>
                                        </p:tgtEl>
                                        <p:attrNameLst>
                                          <p:attrName>style.visibility</p:attrName>
                                        </p:attrNameLst>
                                      </p:cBhvr>
                                      <p:to>
                                        <p:strVal val="visible"/>
                                      </p:to>
                                    </p:set>
                                    <p:animEffect transition="in" filter="fade">
                                      <p:cBhvr>
                                        <p:cTn id="14" dur="1000"/>
                                        <p:tgtEl>
                                          <p:spTgt spid="39938"/>
                                        </p:tgtEl>
                                      </p:cBhvr>
                                    </p:animEffect>
                                    <p:anim calcmode="lin" valueType="num">
                                      <p:cBhvr>
                                        <p:cTn id="15" dur="1000" fill="hold"/>
                                        <p:tgtEl>
                                          <p:spTgt spid="39938"/>
                                        </p:tgtEl>
                                        <p:attrNameLst>
                                          <p:attrName>ppt_x</p:attrName>
                                        </p:attrNameLst>
                                      </p:cBhvr>
                                      <p:tavLst>
                                        <p:tav tm="0">
                                          <p:val>
                                            <p:strVal val="#ppt_x"/>
                                          </p:val>
                                        </p:tav>
                                        <p:tav tm="100000">
                                          <p:val>
                                            <p:strVal val="#ppt_x"/>
                                          </p:val>
                                        </p:tav>
                                      </p:tavLst>
                                    </p:anim>
                                    <p:anim calcmode="lin" valueType="num">
                                      <p:cBhvr>
                                        <p:cTn id="16" dur="1000" fill="hold"/>
                                        <p:tgtEl>
                                          <p:spTgt spid="399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descr="http://www.ideationtriz.com/images/altshuller.bmp"/>
          <p:cNvPicPr>
            <a:picLocks noChangeAspect="1" noChangeArrowheads="1"/>
          </p:cNvPicPr>
          <p:nvPr/>
        </p:nvPicPr>
        <p:blipFill>
          <a:blip r:embed="rId2" cstate="print"/>
          <a:srcRect/>
          <a:stretch>
            <a:fillRect/>
          </a:stretch>
        </p:blipFill>
        <p:spPr bwMode="auto">
          <a:xfrm>
            <a:off x="714348" y="703684"/>
            <a:ext cx="1647774" cy="23967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Rectangle 3"/>
          <p:cNvSpPr/>
          <p:nvPr/>
        </p:nvSpPr>
        <p:spPr>
          <a:xfrm rot="21251041">
            <a:off x="1092711" y="3171638"/>
            <a:ext cx="1204314" cy="261610"/>
          </a:xfrm>
          <a:prstGeom prst="rect">
            <a:avLst/>
          </a:prstGeom>
        </p:spPr>
        <p:txBody>
          <a:bodyPr wrap="square">
            <a:spAutoFit/>
          </a:bodyPr>
          <a:lstStyle/>
          <a:p>
            <a:r>
              <a:rPr lang="en-US" altLang="zh-CN" sz="1100" dirty="0" smtClean="0">
                <a:effectLst>
                  <a:outerShdw blurRad="50800" dist="38100" dir="8100000" algn="tr" rotWithShape="0">
                    <a:prstClr val="black">
                      <a:alpha val="40000"/>
                    </a:prstClr>
                  </a:outerShdw>
                </a:effectLst>
                <a:latin typeface="Berlin Sans FB" pitchFamily="34" charset="0"/>
                <a:ea typeface="宋体" pitchFamily="2" charset="-122"/>
                <a:cs typeface="Generator 2005" pitchFamily="2" charset="-78"/>
              </a:rPr>
              <a:t>Henry </a:t>
            </a:r>
            <a:r>
              <a:rPr lang="en-US" altLang="zh-CN" sz="1100" dirty="0" err="1" smtClean="0">
                <a:effectLst>
                  <a:outerShdw blurRad="50800" dist="38100" dir="8100000" algn="tr" rotWithShape="0">
                    <a:prstClr val="black">
                      <a:alpha val="40000"/>
                    </a:prstClr>
                  </a:outerShdw>
                </a:effectLst>
                <a:latin typeface="Berlin Sans FB" pitchFamily="34" charset="0"/>
                <a:ea typeface="宋体" pitchFamily="2" charset="-122"/>
                <a:cs typeface="Generator 2005" pitchFamily="2" charset="-78"/>
              </a:rPr>
              <a:t>Altchuller</a:t>
            </a:r>
            <a:endParaRPr lang="en-US" sz="1100" dirty="0">
              <a:effectLst>
                <a:outerShdw blurRad="50800" dist="38100" dir="8100000" algn="tr" rotWithShape="0">
                  <a:prstClr val="black">
                    <a:alpha val="40000"/>
                  </a:prstClr>
                </a:outerShdw>
              </a:effectLst>
              <a:latin typeface="Berlin Sans FB" pitchFamily="34" charset="0"/>
            </a:endParaRPr>
          </a:p>
        </p:txBody>
      </p:sp>
      <p:sp>
        <p:nvSpPr>
          <p:cNvPr id="6" name="Text Box 2"/>
          <p:cNvSpPr txBox="1">
            <a:spLocks noChangeArrowheads="1"/>
          </p:cNvSpPr>
          <p:nvPr/>
        </p:nvSpPr>
        <p:spPr bwMode="auto">
          <a:xfrm>
            <a:off x="785786" y="2000240"/>
            <a:ext cx="7858180" cy="3046988"/>
          </a:xfrm>
          <a:prstGeom prst="rect">
            <a:avLst/>
          </a:prstGeom>
          <a:noFill/>
          <a:ln w="9525">
            <a:noFill/>
            <a:miter lim="800000"/>
            <a:headEnd/>
            <a:tailEnd/>
          </a:ln>
        </p:spPr>
        <p:txBody>
          <a:bodyPr wrap="square">
            <a:spAutoFit/>
          </a:bodyPr>
          <a:lstStyle/>
          <a:p>
            <a:pPr algn="r" rtl="1">
              <a:spcBef>
                <a:spcPct val="50000"/>
              </a:spcBef>
            </a:pPr>
            <a:endParaRPr lang="ar-SA" sz="1200" dirty="0">
              <a:cs typeface="Generator 2005" pitchFamily="2" charset="-78"/>
            </a:endParaRP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ألف 14 كتاباً حول نظريته </a:t>
            </a: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هناك مئات الدراسات والأوراق البحثية </a:t>
            </a: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مستشاراً في توثيق الاختراعات </a:t>
            </a: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حلل أكثر من مليوني براءة اختراع  </a:t>
            </a:r>
          </a:p>
          <a:p>
            <a:pPr algn="r" rtl="1">
              <a:spcBef>
                <a:spcPct val="50000"/>
              </a:spcBef>
            </a:pPr>
            <a:r>
              <a:rPr lang="ar-SA" sz="2400" dirty="0" smtClean="0">
                <a:solidFill>
                  <a:srgbClr val="0070C0"/>
                </a:solidFill>
                <a:cs typeface="Generator 2005" pitchFamily="2" charset="-78"/>
                <a:sym typeface="Wingdings"/>
              </a:rPr>
              <a:t> </a:t>
            </a:r>
            <a:r>
              <a:rPr lang="ar-SA" sz="2400" dirty="0" smtClean="0">
                <a:solidFill>
                  <a:srgbClr val="0070C0"/>
                </a:solidFill>
                <a:cs typeface="Generator 2005" pitchFamily="2" charset="-78"/>
              </a:rPr>
              <a:t>سجن 5سنوات مع رفيق دربه شابيرو </a:t>
            </a:r>
          </a:p>
        </p:txBody>
      </p:sp>
      <p:sp>
        <p:nvSpPr>
          <p:cNvPr id="7" name="Rectangle 6"/>
          <p:cNvSpPr/>
          <p:nvPr/>
        </p:nvSpPr>
        <p:spPr>
          <a:xfrm>
            <a:off x="4140375" y="1142984"/>
            <a:ext cx="4442242" cy="707886"/>
          </a:xfrm>
          <a:prstGeom prst="rect">
            <a:avLst/>
          </a:prstGeom>
        </p:spPr>
        <p:txBody>
          <a:bodyPr wrap="none">
            <a:spAutoFit/>
          </a:bodyPr>
          <a:lstStyle/>
          <a:p>
            <a:pPr algn="r" rtl="1">
              <a:spcBef>
                <a:spcPct val="50000"/>
              </a:spcBef>
            </a:pPr>
            <a:r>
              <a:rPr lang="ar-SA" sz="4000" dirty="0" smtClean="0">
                <a:solidFill>
                  <a:schemeClr val="accent2">
                    <a:lumMod val="75000"/>
                  </a:schemeClr>
                </a:solidFill>
                <a:cs typeface="Generator 2005" pitchFamily="2" charset="-78"/>
              </a:rPr>
              <a:t>من هو </a:t>
            </a:r>
            <a:r>
              <a:rPr lang="en-US" altLang="zh-CN" sz="3200" dirty="0" smtClean="0">
                <a:solidFill>
                  <a:schemeClr val="accent2">
                    <a:lumMod val="75000"/>
                  </a:schemeClr>
                </a:solidFill>
                <a:latin typeface="Berlin Sans FB" pitchFamily="34" charset="0"/>
                <a:ea typeface="宋体" pitchFamily="2" charset="-122"/>
                <a:cs typeface="Generator 2005" pitchFamily="2" charset="-78"/>
              </a:rPr>
              <a:t>Henry </a:t>
            </a:r>
            <a:r>
              <a:rPr lang="en-US" altLang="zh-CN" sz="3200" dirty="0" err="1" smtClean="0">
                <a:solidFill>
                  <a:schemeClr val="accent2">
                    <a:lumMod val="75000"/>
                  </a:schemeClr>
                </a:solidFill>
                <a:latin typeface="Berlin Sans FB" pitchFamily="34" charset="0"/>
                <a:ea typeface="宋体" pitchFamily="2" charset="-122"/>
                <a:cs typeface="Generator 2005" pitchFamily="2" charset="-78"/>
              </a:rPr>
              <a:t>Altchuller</a:t>
            </a:r>
            <a:r>
              <a:rPr lang="ar-SA" altLang="zh-CN" sz="3200" dirty="0" smtClean="0">
                <a:solidFill>
                  <a:schemeClr val="accent2">
                    <a:lumMod val="75000"/>
                  </a:schemeClr>
                </a:solidFill>
                <a:latin typeface="Berlin Sans FB" pitchFamily="34" charset="0"/>
                <a:ea typeface="宋体" pitchFamily="2" charset="-122"/>
                <a:cs typeface="Generator 2005" pitchFamily="2" charset="-78"/>
              </a:rPr>
              <a:t> </a:t>
            </a:r>
            <a:r>
              <a:rPr lang="ar-SA" sz="4000" dirty="0" smtClean="0">
                <a:solidFill>
                  <a:schemeClr val="accent2">
                    <a:lumMod val="75000"/>
                  </a:schemeClr>
                </a:solidFill>
                <a:cs typeface="Generator 2005" pitchFamily="2" charset="-78"/>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51340" y="1500174"/>
            <a:ext cx="2193229" cy="646331"/>
          </a:xfrm>
          <a:prstGeom prst="rect">
            <a:avLst/>
          </a:prstGeom>
        </p:spPr>
        <p:txBody>
          <a:bodyPr wrap="none">
            <a:spAutoFit/>
          </a:bodyPr>
          <a:lstStyle/>
          <a:p>
            <a:r>
              <a:rPr lang="ar-SA" sz="36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Generator 2005" pitchFamily="2" charset="-78"/>
              </a:rPr>
              <a:t>مبادئ نظرية</a:t>
            </a:r>
            <a:endParaRPr lang="en-US" sz="3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cs typeface="Generator 2005" pitchFamily="2" charset="-78"/>
            </a:endParaRPr>
          </a:p>
        </p:txBody>
      </p:sp>
      <p:sp>
        <p:nvSpPr>
          <p:cNvPr id="5" name="Rectangle 4"/>
          <p:cNvSpPr>
            <a:spLocks noChangeArrowheads="1"/>
          </p:cNvSpPr>
          <p:nvPr/>
        </p:nvSpPr>
        <p:spPr bwMode="auto">
          <a:xfrm>
            <a:off x="3347864" y="2282320"/>
            <a:ext cx="5545138" cy="2646878"/>
          </a:xfrm>
          <a:prstGeom prst="rect">
            <a:avLst/>
          </a:prstGeom>
          <a:noFill/>
          <a:ln w="9525">
            <a:noFill/>
            <a:miter lim="800000"/>
            <a:headEnd/>
            <a:tailEnd/>
          </a:ln>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en-US" sz="16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cs typeface="Generator 2005" pitchFamily="2" charset="-78"/>
              </a:rPr>
              <a:t>T R I Z</a:t>
            </a:r>
            <a:endParaRPr lang="ar-SA" sz="13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cs typeface="Generator 2005" pitchFamily="2" charset="-78"/>
            </a:endParaRPr>
          </a:p>
        </p:txBody>
      </p:sp>
      <p:grpSp>
        <p:nvGrpSpPr>
          <p:cNvPr id="6" name="Group 5"/>
          <p:cNvGrpSpPr/>
          <p:nvPr/>
        </p:nvGrpSpPr>
        <p:grpSpPr>
          <a:xfrm>
            <a:off x="785786" y="1798913"/>
            <a:ext cx="2643206" cy="4329061"/>
            <a:chOff x="785786" y="1798913"/>
            <a:chExt cx="2643206" cy="4329061"/>
          </a:xfrm>
        </p:grpSpPr>
        <p:pic>
          <p:nvPicPr>
            <p:cNvPr id="7" name="Picture 2" descr="http://www.ideationtriz.com/images/altshuller.bmp"/>
            <p:cNvPicPr>
              <a:picLocks noChangeAspect="1" noChangeArrowheads="1"/>
            </p:cNvPicPr>
            <p:nvPr/>
          </p:nvPicPr>
          <p:blipFill>
            <a:blip r:embed="rId2" cstate="print"/>
            <a:srcRect/>
            <a:stretch>
              <a:fillRect/>
            </a:stretch>
          </p:blipFill>
          <p:spPr bwMode="auto">
            <a:xfrm>
              <a:off x="785786" y="1798913"/>
              <a:ext cx="2643206" cy="38446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Rectangle 7"/>
            <p:cNvSpPr/>
            <p:nvPr/>
          </p:nvSpPr>
          <p:spPr>
            <a:xfrm rot="21251041">
              <a:off x="1511183" y="5758642"/>
              <a:ext cx="1737976" cy="369332"/>
            </a:xfrm>
            <a:prstGeom prst="rect">
              <a:avLst/>
            </a:prstGeom>
          </p:spPr>
          <p:txBody>
            <a:bodyPr wrap="none">
              <a:spAutoFit/>
            </a:bodyPr>
            <a:lstStyle/>
            <a:p>
              <a:r>
                <a:rPr lang="en-US" altLang="zh-CN" dirty="0" smtClean="0">
                  <a:effectLst>
                    <a:outerShdw blurRad="50800" dist="38100" dir="8100000" algn="tr" rotWithShape="0">
                      <a:prstClr val="black">
                        <a:alpha val="40000"/>
                      </a:prstClr>
                    </a:outerShdw>
                  </a:effectLst>
                  <a:latin typeface="Berlin Sans FB" pitchFamily="34" charset="0"/>
                  <a:ea typeface="宋体" pitchFamily="2" charset="-122"/>
                  <a:cs typeface="Generator 2005" pitchFamily="2" charset="-78"/>
                </a:rPr>
                <a:t>Henry </a:t>
              </a:r>
              <a:r>
                <a:rPr lang="en-US" altLang="zh-CN" dirty="0" err="1" smtClean="0">
                  <a:effectLst>
                    <a:outerShdw blurRad="50800" dist="38100" dir="8100000" algn="tr" rotWithShape="0">
                      <a:prstClr val="black">
                        <a:alpha val="40000"/>
                      </a:prstClr>
                    </a:outerShdw>
                  </a:effectLst>
                  <a:latin typeface="Berlin Sans FB" pitchFamily="34" charset="0"/>
                  <a:ea typeface="宋体" pitchFamily="2" charset="-122"/>
                  <a:cs typeface="Generator 2005" pitchFamily="2" charset="-78"/>
                </a:rPr>
                <a:t>Altchuller</a:t>
              </a:r>
              <a:endParaRPr lang="en-US" dirty="0">
                <a:effectLst>
                  <a:outerShdw blurRad="50800" dist="38100" dir="8100000" algn="tr" rotWithShape="0">
                    <a:prstClr val="black">
                      <a:alpha val="40000"/>
                    </a:prstClr>
                  </a:outerShdw>
                </a:effectLst>
                <a:latin typeface="Berlin Sans FB"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114" fill="hold">
                                          <p:stCondLst>
                                            <p:cond delay="0"/>
                                          </p:stCondLst>
                                        </p:cTn>
                                        <p:tgtEl>
                                          <p:spTgt spid="4"/>
                                        </p:tgtEl>
                                        <p:attrNameLst>
                                          <p:attrName>style.rotation</p:attrName>
                                        </p:attrNameLst>
                                      </p:cBhvr>
                                      <p:to>
                                        <p:strVal val="-45.0"/>
                                      </p:to>
                                    </p:set>
                                    <p:anim calcmode="lin" valueType="num">
                                      <p:cBhvr>
                                        <p:cTn id="8" dur="114" fill="hold">
                                          <p:stCondLst>
                                            <p:cond delay="114"/>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1</a:t>
            </a:r>
            <a:endParaRPr lang="en-US" sz="2800" dirty="0">
              <a:latin typeface="Arial Rounded MT Bold" pitchFamily="34" charset="0"/>
            </a:endParaRPr>
          </a:p>
        </p:txBody>
      </p:sp>
      <p:sp>
        <p:nvSpPr>
          <p:cNvPr id="7" name="Rectangle 6"/>
          <p:cNvSpPr/>
          <p:nvPr/>
        </p:nvSpPr>
        <p:spPr>
          <a:xfrm>
            <a:off x="4929190" y="925281"/>
            <a:ext cx="306045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التجزيء </a:t>
            </a:r>
            <a:r>
              <a:rPr lang="ar-SA"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والتقسيم</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071678"/>
            <a:ext cx="7429520"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400" i="0" u="none" strike="noStrike" cap="none" normalizeH="0" baseline="0" dirty="0" smtClean="0">
                <a:ln>
                  <a:noFill/>
                </a:ln>
                <a:solidFill>
                  <a:srgbClr val="00B050"/>
                </a:solidFill>
                <a:effectLst/>
                <a:latin typeface="Arabic Typesetting" pitchFamily="66" charset="-78"/>
                <a:ea typeface="Times New Roman" pitchFamily="18" charset="0"/>
                <a:cs typeface="Generator 2005" pitchFamily="2" charset="-78"/>
              </a:rPr>
              <a:t>التعريف:</a:t>
            </a:r>
            <a:r>
              <a:rPr kumimoji="0" lang="en-US" sz="2400" i="0" u="none" strike="noStrike" cap="none" normalizeH="0" baseline="0" dirty="0" smtClean="0">
                <a:ln>
                  <a:noFill/>
                </a:ln>
                <a:solidFill>
                  <a:srgbClr val="000000"/>
                </a:solidFill>
                <a:effectLst/>
                <a:latin typeface="Arabic Typesetting" pitchFamily="66" charset="-78"/>
                <a:ea typeface="Times New Roman" pitchFamily="18" charset="0"/>
                <a:cs typeface="Arabic Typesetting" pitchFamily="66" charset="-78"/>
              </a:rPr>
              <a:t/>
            </a:r>
            <a:br>
              <a:rPr kumimoji="0" lang="en-US" sz="2400" i="0" u="none" strike="noStrike" cap="none" normalizeH="0" baseline="0" dirty="0" smtClean="0">
                <a:ln>
                  <a:noFill/>
                </a:ln>
                <a:solidFill>
                  <a:srgbClr val="000000"/>
                </a:solidFill>
                <a:effectLst/>
                <a:latin typeface="Arabic Typesetting" pitchFamily="66" charset="-78"/>
                <a:ea typeface="Times New Roman" pitchFamily="18" charset="0"/>
                <a:cs typeface="Arabic Typesetting" pitchFamily="66" charset="-78"/>
              </a:rPr>
            </a:br>
            <a:r>
              <a:rPr kumimoji="0" lang="ar-SA" sz="2400" i="0" u="none" strike="noStrike" cap="none" normalizeH="0" baseline="0" dirty="0" smtClean="0">
                <a:ln>
                  <a:noFill/>
                </a:ln>
                <a:solidFill>
                  <a:srgbClr val="000000"/>
                </a:solidFill>
                <a:effectLst/>
                <a:latin typeface="Arabic Typesetting" pitchFamily="66" charset="-78"/>
                <a:ea typeface="Times New Roman" pitchFamily="18" charset="0"/>
                <a:cs typeface="Generator 2005" pitchFamily="2" charset="-78"/>
              </a:rPr>
              <a:t>تقسيم الشيء إلى أجزاء مستقلة</a:t>
            </a:r>
            <a:r>
              <a:rPr kumimoji="0" lang="en-US" sz="2400" i="0" u="none" strike="noStrike" cap="none" normalizeH="0" baseline="0" dirty="0" smtClean="0">
                <a:ln>
                  <a:noFill/>
                </a:ln>
                <a:solidFill>
                  <a:srgbClr val="000000"/>
                </a:solidFill>
                <a:effectLst/>
                <a:latin typeface="Calibri"/>
                <a:ea typeface="Times New Roman" pitchFamily="18" charset="0"/>
                <a:cs typeface="Arabic Typesetting" pitchFamily="66" charset="-78"/>
              </a:rPr>
              <a:t> </a:t>
            </a:r>
            <a:r>
              <a:rPr kumimoji="0" lang="ar-SA" sz="2400" i="0" u="none" strike="noStrike" cap="none" normalizeH="0" baseline="0" dirty="0" smtClean="0">
                <a:ln>
                  <a:noFill/>
                </a:ln>
                <a:solidFill>
                  <a:srgbClr val="000000"/>
                </a:solidFill>
                <a:effectLst/>
                <a:latin typeface="Arabic Typesetting" pitchFamily="66" charset="-78"/>
                <a:ea typeface="Times New Roman" pitchFamily="18" charset="0"/>
                <a:cs typeface="Generator 2005" pitchFamily="2" charset="-78"/>
              </a:rPr>
              <a:t>أو جعل هذا النظام قابلا للفك</a:t>
            </a:r>
            <a:r>
              <a:rPr kumimoji="0" lang="en-US" sz="2400" i="0" u="none" strike="noStrike" cap="none" normalizeH="0" baseline="0" dirty="0" smtClean="0">
                <a:ln>
                  <a:noFill/>
                </a:ln>
                <a:solidFill>
                  <a:srgbClr val="000000"/>
                </a:solidFill>
                <a:effectLst/>
                <a:latin typeface="Calibri"/>
                <a:ea typeface="Times New Roman" pitchFamily="18" charset="0"/>
                <a:cs typeface="Arabic Typesetting" pitchFamily="66" charset="-78"/>
              </a:rPr>
              <a:t> </a:t>
            </a:r>
            <a:r>
              <a:rPr kumimoji="0" lang="ar-SA" sz="2400" i="0" u="none" strike="noStrike" cap="none" normalizeH="0" baseline="0" dirty="0" smtClean="0">
                <a:ln>
                  <a:noFill/>
                </a:ln>
                <a:solidFill>
                  <a:srgbClr val="000000"/>
                </a:solidFill>
                <a:effectLst/>
                <a:latin typeface="Arabic Typesetting" pitchFamily="66" charset="-78"/>
                <a:ea typeface="Times New Roman" pitchFamily="18" charset="0"/>
                <a:cs typeface="Generator 2005" pitchFamily="2" charset="-78"/>
              </a:rPr>
              <a:t>والتركيب</a:t>
            </a:r>
            <a:r>
              <a:rPr kumimoji="0" lang="en-US" sz="2400" i="0" u="none" strike="noStrike" cap="none" normalizeH="0" baseline="0" dirty="0" smtClean="0">
                <a:ln>
                  <a:noFill/>
                </a:ln>
                <a:solidFill>
                  <a:srgbClr val="000000"/>
                </a:solidFill>
                <a:effectLst/>
                <a:latin typeface="Arabic Typesetting" pitchFamily="66" charset="-78"/>
                <a:ea typeface="Times New Roman" pitchFamily="18" charset="0"/>
                <a:cs typeface="Arabic Typesetting" pitchFamily="66" charset="-78"/>
              </a:rPr>
              <a:t/>
            </a:r>
            <a:br>
              <a:rPr kumimoji="0" lang="en-US" sz="2400" i="0" u="none" strike="noStrike" cap="none" normalizeH="0" baseline="0" dirty="0" smtClean="0">
                <a:ln>
                  <a:noFill/>
                </a:ln>
                <a:solidFill>
                  <a:srgbClr val="000000"/>
                </a:solidFill>
                <a:effectLst/>
                <a:latin typeface="Arabic Typesetting" pitchFamily="66" charset="-78"/>
                <a:ea typeface="Times New Roman" pitchFamily="18" charset="0"/>
                <a:cs typeface="Arabic Typesetting" pitchFamily="66" charset="-78"/>
              </a:rPr>
            </a:br>
            <a:r>
              <a:rPr kumimoji="0" lang="ar-SA" sz="2400" i="0" u="none" strike="noStrike" cap="none" normalizeH="0" baseline="0" dirty="0" smtClean="0">
                <a:ln>
                  <a:noFill/>
                </a:ln>
                <a:solidFill>
                  <a:srgbClr val="000000"/>
                </a:solidFill>
                <a:effectLst/>
                <a:latin typeface="Arabic Typesetting" pitchFamily="66" charset="-78"/>
                <a:ea typeface="Times New Roman" pitchFamily="18" charset="0"/>
                <a:cs typeface="Generator 2005" pitchFamily="2" charset="-78"/>
              </a:rPr>
              <a:t>وإذا كان قابلا للفك ومقسم أصلا فإننا نحل المشكلة بزيادة التقسيم</a:t>
            </a:r>
            <a:endParaRPr kumimoji="0" lang="ar-SA" sz="360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Picture 9" descr="puzzle_piece_reduced_size.jpg"/>
          <p:cNvPicPr>
            <a:picLocks noChangeAspect="1"/>
          </p:cNvPicPr>
          <p:nvPr/>
        </p:nvPicPr>
        <p:blipFill>
          <a:blip r:embed="rId2" cstate="print">
            <a:clrChange>
              <a:clrFrom>
                <a:srgbClr val="FFFFFF"/>
              </a:clrFrom>
              <a:clrTo>
                <a:srgbClr val="FFFFFF">
                  <a:alpha val="0"/>
                </a:srgbClr>
              </a:clrTo>
            </a:clrChange>
          </a:blip>
          <a:stretch>
            <a:fillRect/>
          </a:stretch>
        </p:blipFill>
        <p:spPr>
          <a:xfrm>
            <a:off x="4762501" y="4071942"/>
            <a:ext cx="3267421" cy="2450566"/>
          </a:xfrm>
          <a:prstGeom prst="rect">
            <a:avLst/>
          </a:prstGeom>
        </p:spPr>
      </p:pic>
      <p:sp>
        <p:nvSpPr>
          <p:cNvPr id="11" name="Rectangle 10"/>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11"/>
                                        </p:tgtEl>
                                      </p:cBhvr>
                                      <p:to x="80000" y="100000"/>
                                    </p:animScale>
                                    <p:anim by="(#ppt_w*0.10)" calcmode="lin" valueType="num">
                                      <p:cBhvr>
                                        <p:cTn id="7" dur="250" autoRev="1" fill="hold">
                                          <p:stCondLst>
                                            <p:cond delay="0"/>
                                          </p:stCondLst>
                                        </p:cTn>
                                        <p:tgtEl>
                                          <p:spTgt spid="11"/>
                                        </p:tgtEl>
                                        <p:attrNameLst>
                                          <p:attrName>ppt_x</p:attrName>
                                        </p:attrNameLst>
                                      </p:cBhvr>
                                    </p:anim>
                                    <p:anim by="(-#ppt_w*0.10)" calcmode="lin" valueType="num">
                                      <p:cBhvr>
                                        <p:cTn id="8" dur="250" autoRev="1" fill="hold">
                                          <p:stCondLst>
                                            <p:cond delay="0"/>
                                          </p:stCondLst>
                                        </p:cTn>
                                        <p:tgtEl>
                                          <p:spTgt spid="11"/>
                                        </p:tgtEl>
                                        <p:attrNameLst>
                                          <p:attrName>ppt_y</p:attrName>
                                        </p:attrNameLst>
                                      </p:cBhvr>
                                    </p:anim>
                                    <p:animRot by="-480000">
                                      <p:cBhvr>
                                        <p:cTn id="9" dur="250" autoRev="1" fill="hold">
                                          <p:stCondLst>
                                            <p:cond delay="0"/>
                                          </p:stCondLst>
                                        </p:cTn>
                                        <p:tgtEl>
                                          <p:spTgt spid="11"/>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attrNameLst>
                                          <p:attrName>style.rotation</p:attrName>
                                        </p:attrNameLst>
                                      </p:cBhvr>
                                      <p:tavLst>
                                        <p:tav tm="0">
                                          <p:val>
                                            <p:fltVal val="360"/>
                                          </p:val>
                                        </p:tav>
                                        <p:tav tm="100000">
                                          <p:val>
                                            <p:fltVal val="0"/>
                                          </p:val>
                                        </p:tav>
                                      </p:tavLst>
                                    </p:anim>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8" presetClass="entr" presetSubtype="0" accel="50000" fill="hold" grpId="0" nodeType="clickEffect">
                                  <p:stCondLst>
                                    <p:cond delay="0"/>
                                  </p:stCondLst>
                                  <p:iterate type="lt">
                                    <p:tmPct val="50000"/>
                                  </p:iterate>
                                  <p:childTnLst>
                                    <p:set>
                                      <p:cBhvr>
                                        <p:cTn id="27" dur="1" fill="hold">
                                          <p:stCondLst>
                                            <p:cond delay="0"/>
                                          </p:stCondLst>
                                        </p:cTn>
                                        <p:tgtEl>
                                          <p:spTgt spid="7"/>
                                        </p:tgtEl>
                                        <p:attrNameLst>
                                          <p:attrName>style.visibility</p:attrName>
                                        </p:attrNameLst>
                                      </p:cBhvr>
                                      <p:to>
                                        <p:strVal val="visible"/>
                                      </p:to>
                                    </p:set>
                                    <p:set>
                                      <p:cBhvr>
                                        <p:cTn id="28" dur="114" fill="hold">
                                          <p:stCondLst>
                                            <p:cond delay="0"/>
                                          </p:stCondLst>
                                        </p:cTn>
                                        <p:tgtEl>
                                          <p:spTgt spid="7"/>
                                        </p:tgtEl>
                                        <p:attrNameLst>
                                          <p:attrName>style.rotation</p:attrName>
                                        </p:attrNameLst>
                                      </p:cBhvr>
                                      <p:to>
                                        <p:strVal val="-45.0"/>
                                      </p:to>
                                    </p:set>
                                    <p:anim calcmode="lin" valueType="num">
                                      <p:cBhvr>
                                        <p:cTn id="29"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30"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31"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32"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11265"/>
                                        </p:tgtEl>
                                        <p:attrNameLst>
                                          <p:attrName>style.visibility</p:attrName>
                                        </p:attrNameLst>
                                      </p:cBhvr>
                                      <p:to>
                                        <p:strVal val="visible"/>
                                      </p:to>
                                    </p:set>
                                    <p:animEffect transition="in" filter="fade">
                                      <p:cBhvr>
                                        <p:cTn id="37" dur="1000"/>
                                        <p:tgtEl>
                                          <p:spTgt spid="11265"/>
                                        </p:tgtEl>
                                      </p:cBhvr>
                                    </p:animEffect>
                                    <p:anim calcmode="lin" valueType="num">
                                      <p:cBhvr>
                                        <p:cTn id="38" dur="1000" fill="hold"/>
                                        <p:tgtEl>
                                          <p:spTgt spid="11265"/>
                                        </p:tgtEl>
                                        <p:attrNameLst>
                                          <p:attrName>ppt_x</p:attrName>
                                        </p:attrNameLst>
                                      </p:cBhvr>
                                      <p:tavLst>
                                        <p:tav tm="0">
                                          <p:val>
                                            <p:strVal val="#ppt_x"/>
                                          </p:val>
                                        </p:tav>
                                        <p:tav tm="100000">
                                          <p:val>
                                            <p:strVal val="#ppt_x"/>
                                          </p:val>
                                        </p:tav>
                                      </p:tavLst>
                                    </p:anim>
                                    <p:anim calcmode="lin" valueType="num">
                                      <p:cBhvr>
                                        <p:cTn id="39" dur="900" decel="100000" fill="hold"/>
                                        <p:tgtEl>
                                          <p:spTgt spid="1126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1</a:t>
            </a:r>
            <a:endParaRPr lang="en-US" sz="2800" dirty="0">
              <a:latin typeface="Arial Rounded MT Bold" pitchFamily="34" charset="0"/>
            </a:endParaRPr>
          </a:p>
        </p:txBody>
      </p:sp>
      <p:sp>
        <p:nvSpPr>
          <p:cNvPr id="7" name="Rectangle 6"/>
          <p:cNvSpPr/>
          <p:nvPr/>
        </p:nvSpPr>
        <p:spPr>
          <a:xfrm>
            <a:off x="4940571" y="925281"/>
            <a:ext cx="306045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التجزيء </a:t>
            </a:r>
            <a:r>
              <a:rPr lang="ar-SA"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والتقسيم</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214446" y="2452726"/>
            <a:ext cx="7429520" cy="22621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a:cs typeface="Generator 2005" pitchFamily="2" charset="-78"/>
              </a:rPr>
              <a:t>1</a:t>
            </a:r>
            <a:r>
              <a:rPr lang="ar-SA" sz="2400" dirty="0" smtClean="0">
                <a:cs typeface="Generator 2005" pitchFamily="2" charset="-78"/>
              </a:rPr>
              <a:t>/ تجزئة </a:t>
            </a:r>
            <a:r>
              <a:rPr lang="ar-SA" sz="2400" dirty="0">
                <a:cs typeface="Generator 2005" pitchFamily="2" charset="-78"/>
              </a:rPr>
              <a:t>الموكيت إلى عدة أجزاء</a:t>
            </a:r>
            <a:r>
              <a:rPr lang="en-US" sz="2400" dirty="0">
                <a:cs typeface="Generator 2005" pitchFamily="2" charset="-78"/>
              </a:rPr>
              <a:t> </a:t>
            </a:r>
            <a:r>
              <a:rPr lang="en-US" sz="2400" dirty="0" smtClean="0">
                <a:cs typeface="Generator 2005" pitchFamily="2" charset="-78"/>
              </a:rPr>
              <a:t>.</a:t>
            </a:r>
            <a:br>
              <a:rPr lang="en-US" sz="2400" dirty="0" smtClean="0">
                <a:cs typeface="Generator 2005" pitchFamily="2" charset="-78"/>
              </a:rPr>
            </a:br>
            <a:r>
              <a:rPr lang="ar-SA" sz="2400" dirty="0" smtClean="0">
                <a:cs typeface="Generator 2005" pitchFamily="2" charset="-78"/>
              </a:rPr>
              <a:t>2/ الأدوات </a:t>
            </a:r>
            <a:r>
              <a:rPr lang="ar-SA" sz="2400" dirty="0">
                <a:cs typeface="Generator 2005" pitchFamily="2" charset="-78"/>
              </a:rPr>
              <a:t>الصحية تكون مجزئة ليسهل</a:t>
            </a:r>
            <a:r>
              <a:rPr lang="en-US" sz="2400" dirty="0">
                <a:cs typeface="Generator 2005" pitchFamily="2" charset="-78"/>
              </a:rPr>
              <a:t> </a:t>
            </a:r>
            <a:r>
              <a:rPr lang="ar-SA" sz="2400" dirty="0" smtClean="0">
                <a:cs typeface="Generator 2005" pitchFamily="2" charset="-78"/>
              </a:rPr>
              <a:t>تفكيكها.</a:t>
            </a:r>
            <a:r>
              <a:rPr lang="en-US" sz="2400" dirty="0">
                <a:cs typeface="Generator 2005" pitchFamily="2" charset="-78"/>
              </a:rPr>
              <a:t/>
            </a:r>
            <a:br>
              <a:rPr lang="en-US" sz="2400" dirty="0">
                <a:cs typeface="Generator 2005" pitchFamily="2" charset="-78"/>
              </a:rPr>
            </a:br>
            <a:r>
              <a:rPr lang="ar-SA" sz="2400" dirty="0" smtClean="0">
                <a:cs typeface="Generator 2005" pitchFamily="2" charset="-78"/>
              </a:rPr>
              <a:t>3/ الستائر </a:t>
            </a:r>
            <a:r>
              <a:rPr lang="ar-SA" sz="2400" dirty="0">
                <a:cs typeface="Generator 2005" pitchFamily="2" charset="-78"/>
              </a:rPr>
              <a:t>المعدنية</a:t>
            </a:r>
            <a:r>
              <a:rPr lang="en-US" sz="2400" dirty="0">
                <a:cs typeface="Generator 2005" pitchFamily="2" charset="-78"/>
              </a:rPr>
              <a:t>.</a:t>
            </a:r>
          </a:p>
        </p:txBody>
      </p:sp>
      <p:pic>
        <p:nvPicPr>
          <p:cNvPr id="8" name="Picture 7" descr="Picture1-jigsaw-puzzle.jpg"/>
          <p:cNvPicPr>
            <a:picLocks noChangeAspect="1"/>
          </p:cNvPicPr>
          <p:nvPr/>
        </p:nvPicPr>
        <p:blipFill>
          <a:blip r:embed="rId2" cstate="print">
            <a:clrChange>
              <a:clrFrom>
                <a:srgbClr val="FBFBFB"/>
              </a:clrFrom>
              <a:clrTo>
                <a:srgbClr val="FBFBFB">
                  <a:alpha val="0"/>
                </a:srgbClr>
              </a:clrTo>
            </a:clrChange>
          </a:blip>
          <a:stretch>
            <a:fillRect/>
          </a:stretch>
        </p:blipFill>
        <p:spPr>
          <a:xfrm>
            <a:off x="142844" y="2714620"/>
            <a:ext cx="3467652" cy="210581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11265"/>
                                        </p:tgtEl>
                                        <p:attrNameLst>
                                          <p:attrName>style.visibility</p:attrName>
                                        </p:attrNameLst>
                                      </p:cBhvr>
                                      <p:to>
                                        <p:strVal val="visible"/>
                                      </p:to>
                                    </p:set>
                                    <p:animEffect transition="in" filter="fade">
                                      <p:cBhvr>
                                        <p:cTn id="20" dur="1000"/>
                                        <p:tgtEl>
                                          <p:spTgt spid="11265"/>
                                        </p:tgtEl>
                                      </p:cBhvr>
                                    </p:animEffect>
                                    <p:anim calcmode="lin" valueType="num">
                                      <p:cBhvr>
                                        <p:cTn id="21" dur="1000" fill="hold"/>
                                        <p:tgtEl>
                                          <p:spTgt spid="11265"/>
                                        </p:tgtEl>
                                        <p:attrNameLst>
                                          <p:attrName>ppt_x</p:attrName>
                                        </p:attrNameLst>
                                      </p:cBhvr>
                                      <p:tavLst>
                                        <p:tav tm="0">
                                          <p:val>
                                            <p:strVal val="#ppt_x"/>
                                          </p:val>
                                        </p:tav>
                                        <p:tav tm="100000">
                                          <p:val>
                                            <p:strVal val="#ppt_x"/>
                                          </p:val>
                                        </p:tav>
                                      </p:tavLst>
                                    </p:anim>
                                    <p:anim calcmode="lin" valueType="num">
                                      <p:cBhvr>
                                        <p:cTn id="22" dur="900" decel="100000" fill="hold"/>
                                        <p:tgtEl>
                                          <p:spTgt spid="11265"/>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26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2</a:t>
            </a:r>
            <a:endParaRPr lang="en-US" sz="2800" dirty="0">
              <a:latin typeface="Arial Rounded MT Bold" pitchFamily="34" charset="0"/>
            </a:endParaRPr>
          </a:p>
        </p:txBody>
      </p:sp>
      <p:sp>
        <p:nvSpPr>
          <p:cNvPr id="7" name="Rectangle 6"/>
          <p:cNvSpPr/>
          <p:nvPr/>
        </p:nvSpPr>
        <p:spPr>
          <a:xfrm>
            <a:off x="4761446" y="925281"/>
            <a:ext cx="329769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الفصل والاستخلاص</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442985"/>
            <a:ext cx="7429520"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ar-SA" sz="2400" b="1"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cs typeface="Generator 2005" pitchFamily="2" charset="-78"/>
              </a:rPr>
              <a:t>- </a:t>
            </a:r>
            <a:r>
              <a:rPr lang="en-US" sz="2400" dirty="0" smtClean="0">
                <a:cs typeface="Generator 2005" pitchFamily="2" charset="-78"/>
              </a:rPr>
              <a:t> </a:t>
            </a:r>
            <a:r>
              <a:rPr lang="ar-SA" sz="2400" dirty="0" smtClean="0">
                <a:cs typeface="Generator 2005" pitchFamily="2" charset="-78"/>
              </a:rPr>
              <a:t>فصل المكونات أو بعضها المسببة للضرر</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زيادة أشياء مفيدة</a:t>
            </a:r>
            <a:r>
              <a:rPr lang="en-US" sz="2400" dirty="0" smtClean="0">
                <a:cs typeface="Generator 2005" pitchFamily="2" charset="-78"/>
              </a:rPr>
              <a:t> </a:t>
            </a:r>
            <a:r>
              <a:rPr lang="ar-SA" sz="2400" dirty="0" smtClean="0">
                <a:cs typeface="Generator 2005" pitchFamily="2" charset="-78"/>
              </a:rPr>
              <a:t>للنظام كمكونات أخرى</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2</a:t>
            </a:r>
            <a:endParaRPr lang="en-US" sz="2800" dirty="0">
              <a:latin typeface="Arial Rounded MT Bold" pitchFamily="34" charset="0"/>
            </a:endParaRPr>
          </a:p>
        </p:txBody>
      </p:sp>
      <p:sp>
        <p:nvSpPr>
          <p:cNvPr id="7" name="Rectangle 6"/>
          <p:cNvSpPr/>
          <p:nvPr/>
        </p:nvSpPr>
        <p:spPr>
          <a:xfrm>
            <a:off x="4761446" y="925281"/>
            <a:ext cx="329769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الفصل والاستخلاص</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442985"/>
            <a:ext cx="74295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cs typeface="Generator 2005" pitchFamily="2" charset="-78"/>
              </a:rPr>
              <a:t>- استخلاص الملح من الماء</a:t>
            </a:r>
            <a:endParaRPr lang="en-US" sz="2400" dirty="0" smtClean="0">
              <a:cs typeface="Generator 2005" pitchFamily="2" charset="-78"/>
            </a:endParaRPr>
          </a:p>
          <a:p>
            <a:pPr algn="r" rtl="1">
              <a:lnSpc>
                <a:spcPct val="150000"/>
              </a:lnSpc>
            </a:pPr>
            <a:r>
              <a:rPr lang="ar-SA" sz="2400" dirty="0" smtClean="0">
                <a:cs typeface="Generator 2005" pitchFamily="2" charset="-78"/>
              </a:rPr>
              <a:t>- استخدام صوت الكلب ينبح دون الكلب انذاراً للسرقة</a:t>
            </a:r>
            <a:r>
              <a:rPr lang="en-US" sz="2400" dirty="0" smtClean="0">
                <a:cs typeface="Generator 2005" pitchFamily="2" charset="-78"/>
              </a:rPr>
              <a:t> .</a:t>
            </a:r>
            <a:br>
              <a:rPr lang="en-US" sz="2400" dirty="0" smtClean="0">
                <a:cs typeface="Generator 2005" pitchFamily="2" charset="-78"/>
              </a:rPr>
            </a:br>
            <a:r>
              <a:rPr lang="ar-SA" sz="2400" dirty="0" smtClean="0">
                <a:cs typeface="Generator 2005" pitchFamily="2" charset="-78"/>
              </a:rPr>
              <a:t>- حلق الصوف من الأغنام دون ذبحها للاستفادة منها</a:t>
            </a:r>
            <a:r>
              <a:rPr lang="en-US" sz="2400" dirty="0" smtClean="0">
                <a:cs typeface="Generator 2005" pitchFamily="2" charset="-78"/>
              </a:rPr>
              <a:t> .</a:t>
            </a: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3</a:t>
            </a:r>
            <a:endParaRPr lang="en-US" sz="2800" dirty="0">
              <a:latin typeface="Arial Rounded MT Bold" pitchFamily="34" charset="0"/>
            </a:endParaRPr>
          </a:p>
        </p:txBody>
      </p:sp>
      <p:sp>
        <p:nvSpPr>
          <p:cNvPr id="7" name="Rectangle 6"/>
          <p:cNvSpPr/>
          <p:nvPr/>
        </p:nvSpPr>
        <p:spPr>
          <a:xfrm>
            <a:off x="5721653" y="925281"/>
            <a:ext cx="233749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الجودة المحلية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012944"/>
            <a:ext cx="742952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cs typeface="Generator 2005" pitchFamily="2" charset="-78"/>
              </a:rPr>
              <a:t>- تحسين كفاية وجودة كل جزء بــعدة طرق</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تحويل الطبيعة المنتظمة إلى غير</a:t>
            </a:r>
            <a:r>
              <a:rPr lang="en-US" sz="2400" dirty="0" smtClean="0">
                <a:cs typeface="Generator 2005" pitchFamily="2" charset="-78"/>
              </a:rPr>
              <a:t> </a:t>
            </a:r>
            <a:r>
              <a:rPr lang="ar-SA" sz="2400" dirty="0" smtClean="0">
                <a:cs typeface="Generator 2005" pitchFamily="2" charset="-78"/>
              </a:rPr>
              <a:t>منتظمة</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جعل كل جزء يعمل وفق أفضل الظروف</a:t>
            </a:r>
          </a:p>
          <a:p>
            <a:pPr algn="r" rtl="1">
              <a:lnSpc>
                <a:spcPct val="150000"/>
              </a:lnSpc>
            </a:pPr>
            <a:r>
              <a:rPr lang="ar-SA" sz="2400" dirty="0" smtClean="0">
                <a:cs typeface="Generator 2005" pitchFamily="2" charset="-78"/>
              </a:rPr>
              <a:t>- الاستفادة من أجزاء النظام</a:t>
            </a:r>
            <a:r>
              <a:rPr lang="en-US" sz="2400" dirty="0" smtClean="0">
                <a:cs typeface="Generator 2005" pitchFamily="2" charset="-78"/>
              </a:rPr>
              <a:t> </a:t>
            </a:r>
            <a:r>
              <a:rPr lang="ar-SA" sz="2400" dirty="0" smtClean="0">
                <a:cs typeface="Generator 2005" pitchFamily="2" charset="-78"/>
              </a:rPr>
              <a:t>لتأدية وظائف أخرى مفيدة</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ملاحظة:الإضافة التي تضيفها تكون واضحة</a:t>
            </a:r>
            <a:endParaRPr lang="en-US" sz="2400" dirty="0" smtClean="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3</a:t>
            </a:r>
            <a:endParaRPr lang="en-US" sz="2800" dirty="0">
              <a:latin typeface="Arial Rounded MT Bold" pitchFamily="34" charset="0"/>
            </a:endParaRPr>
          </a:p>
        </p:txBody>
      </p:sp>
      <p:sp>
        <p:nvSpPr>
          <p:cNvPr id="7" name="Rectangle 6"/>
          <p:cNvSpPr/>
          <p:nvPr/>
        </p:nvSpPr>
        <p:spPr>
          <a:xfrm>
            <a:off x="5721653" y="925281"/>
            <a:ext cx="233749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الجودة المحلية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2621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cs typeface="Generator 2005" pitchFamily="2" charset="-78"/>
              </a:rPr>
              <a:t>1/حافظة طعام خاصة تستعمل للطعام الساخن والبارد</a:t>
            </a:r>
            <a:r>
              <a:rPr lang="en-US" sz="2400" dirty="0" smtClean="0">
                <a:cs typeface="Generator 2005" pitchFamily="2" charset="-78"/>
              </a:rPr>
              <a:t> </a:t>
            </a:r>
            <a:br>
              <a:rPr lang="en-US" sz="2400" dirty="0" smtClean="0">
                <a:cs typeface="Generator 2005" pitchFamily="2" charset="-78"/>
              </a:rPr>
            </a:br>
            <a:r>
              <a:rPr lang="ar-SA" sz="2400" dirty="0" smtClean="0">
                <a:cs typeface="Generator 2005" pitchFamily="2" charset="-78"/>
              </a:rPr>
              <a:t>2/قلم الرصاص مع الممحاة</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3/أداة</a:t>
            </a:r>
            <a:r>
              <a:rPr lang="en-US" sz="2400" dirty="0" smtClean="0">
                <a:cs typeface="Generator 2005" pitchFamily="2" charset="-78"/>
              </a:rPr>
              <a:t> </a:t>
            </a:r>
            <a:r>
              <a:rPr lang="ar-SA" sz="2400" dirty="0" smtClean="0">
                <a:cs typeface="Generator 2005" pitchFamily="2" charset="-78"/>
              </a:rPr>
              <a:t>متعددة الوظائف ( مفك ، ثاقب ، ضاغط</a:t>
            </a:r>
            <a:r>
              <a:rPr lang="en-US" sz="2400" dirty="0" smtClean="0">
                <a:cs typeface="Generator 2005" pitchFamily="2" charset="-78"/>
              </a:rPr>
              <a:t> ... </a:t>
            </a:r>
            <a:r>
              <a:rPr lang="ar-SA" sz="2400" dirty="0" smtClean="0">
                <a:cs typeface="Generator 2005" pitchFamily="2" charset="-78"/>
              </a:rPr>
              <a:t>)</a:t>
            </a:r>
            <a:r>
              <a:rPr lang="ar-SA" sz="2400" b="1" dirty="0" smtClean="0"/>
              <a:t> </a:t>
            </a:r>
            <a:endParaRPr lang="en-US" sz="2400" dirty="0"/>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4</a:t>
            </a:r>
            <a:endParaRPr lang="en-US" sz="2800" dirty="0">
              <a:latin typeface="Arial Rounded MT Bold" pitchFamily="34" charset="0"/>
            </a:endParaRPr>
          </a:p>
        </p:txBody>
      </p:sp>
      <p:sp>
        <p:nvSpPr>
          <p:cNvPr id="7" name="Rectangle 6"/>
          <p:cNvSpPr/>
          <p:nvPr/>
        </p:nvSpPr>
        <p:spPr>
          <a:xfrm>
            <a:off x="4657270" y="925281"/>
            <a:ext cx="340189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اللاتناسق / اللاتماثل</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cs typeface="Generator 2005" pitchFamily="2" charset="-78"/>
              </a:rPr>
              <a:t>- تغيير حالة التماثل إلى حالة أخرى بحيث تفقد سمة التماثل</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إذا كان في</a:t>
            </a:r>
            <a:r>
              <a:rPr lang="en-US" sz="2400" dirty="0" smtClean="0">
                <a:cs typeface="Generator 2005" pitchFamily="2" charset="-78"/>
              </a:rPr>
              <a:t> </a:t>
            </a:r>
            <a:r>
              <a:rPr lang="ar-SA" sz="2400" dirty="0" smtClean="0">
                <a:cs typeface="Generator 2005" pitchFamily="2" charset="-78"/>
              </a:rPr>
              <a:t>الأصل غير متجانسا فإننا</a:t>
            </a:r>
            <a:r>
              <a:rPr lang="en-US" sz="2400" dirty="0" smtClean="0">
                <a:cs typeface="Generator 2005" pitchFamily="2" charset="-78"/>
              </a:rPr>
              <a:t> </a:t>
            </a:r>
            <a:r>
              <a:rPr lang="ar-SA" sz="2400" dirty="0" smtClean="0">
                <a:cs typeface="Generator 2005" pitchFamily="2" charset="-78"/>
              </a:rPr>
              <a:t>نعمل على زيادة درجة اللا تجانس</a:t>
            </a:r>
            <a:endParaRPr lang="en-US" sz="2400" dirty="0" smtClean="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4</a:t>
            </a:r>
            <a:endParaRPr lang="en-US" sz="2800" dirty="0">
              <a:latin typeface="Arial Rounded MT Bold" pitchFamily="34" charset="0"/>
            </a:endParaRPr>
          </a:p>
        </p:txBody>
      </p:sp>
      <p:sp>
        <p:nvSpPr>
          <p:cNvPr id="7" name="Rectangle 6"/>
          <p:cNvSpPr/>
          <p:nvPr/>
        </p:nvSpPr>
        <p:spPr>
          <a:xfrm>
            <a:off x="4657270" y="925281"/>
            <a:ext cx="340189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اللاتناسق / اللاتماثل</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2621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تربية الأبناء فنجد أن أحدهم قد يحتاج إلى تغيير أسلوب التعامل معه</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جعل أحد طرفي</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إطار السيارة أقوى من الآخر بسبب الاحتكاك</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عرض المعلم لدرس واحد بطرق مختلفة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لفصول مختلفة</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5</a:t>
            </a:r>
            <a:endParaRPr lang="en-US" sz="2800" dirty="0">
              <a:latin typeface="Arial Rounded MT Bold" pitchFamily="34" charset="0"/>
            </a:endParaRPr>
          </a:p>
        </p:txBody>
      </p:sp>
      <p:sp>
        <p:nvSpPr>
          <p:cNvPr id="7" name="Rectangle 6"/>
          <p:cNvSpPr/>
          <p:nvPr/>
        </p:nvSpPr>
        <p:spPr>
          <a:xfrm>
            <a:off x="4415227" y="925281"/>
            <a:ext cx="364394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الدمج / الربط / الجمع</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إمكانية حل المشكلات عن طريق الربط المكاني أو الزماني بين الأشياء</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أو</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الأنظمة التي تقوم بأعمال متشابهة أو متجاورة</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5</a:t>
            </a:r>
            <a:endParaRPr lang="en-US" sz="2800" dirty="0">
              <a:latin typeface="Arial Rounded MT Bold" pitchFamily="34" charset="0"/>
            </a:endParaRPr>
          </a:p>
        </p:txBody>
      </p:sp>
      <p:sp>
        <p:nvSpPr>
          <p:cNvPr id="7" name="Rectangle 6"/>
          <p:cNvSpPr/>
          <p:nvPr/>
        </p:nvSpPr>
        <p:spPr>
          <a:xfrm>
            <a:off x="4415227" y="925281"/>
            <a:ext cx="364394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الدمج / الربط / الجمع</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مكان للمدخنين</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تنظيم المباريات في نفس الوقت</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6</a:t>
            </a:r>
            <a:endParaRPr lang="en-US" sz="2800" dirty="0">
              <a:latin typeface="Arial Rounded MT Bold" pitchFamily="34" charset="0"/>
            </a:endParaRPr>
          </a:p>
        </p:txBody>
      </p:sp>
      <p:sp>
        <p:nvSpPr>
          <p:cNvPr id="7" name="Rectangle 6"/>
          <p:cNvSpPr/>
          <p:nvPr/>
        </p:nvSpPr>
        <p:spPr>
          <a:xfrm>
            <a:off x="6478295" y="925281"/>
            <a:ext cx="1580882"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الشمولية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تصميم نظام قادر على القيام بعدة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مهام بدلا من مهمة واحدة</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أي القيام</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بوظيفة واحدة لتقل الحاجة لاستخدام</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نظام مساند جديد لتأدية هذه الوظائف</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6</a:t>
            </a:r>
            <a:endParaRPr lang="en-US" sz="2800" dirty="0">
              <a:latin typeface="Arial Rounded MT Bold" pitchFamily="34" charset="0"/>
            </a:endParaRPr>
          </a:p>
        </p:txBody>
      </p:sp>
      <p:sp>
        <p:nvSpPr>
          <p:cNvPr id="7" name="Rectangle 6"/>
          <p:cNvSpPr/>
          <p:nvPr/>
        </p:nvSpPr>
        <p:spPr>
          <a:xfrm>
            <a:off x="6478295" y="925281"/>
            <a:ext cx="1580882"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الشمولية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فرشاة أسنان وبها معجون الأسنان</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قائد فريق رياضي وهو ضابط للوقت ومصور</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طابعة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وبها فاكس وماسح ضوئي</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7</a:t>
            </a:r>
            <a:endParaRPr lang="en-US" sz="2800" dirty="0">
              <a:latin typeface="Arial Rounded MT Bold" pitchFamily="34" charset="0"/>
            </a:endParaRPr>
          </a:p>
        </p:txBody>
      </p:sp>
      <p:sp>
        <p:nvSpPr>
          <p:cNvPr id="7" name="Rectangle 6"/>
          <p:cNvSpPr/>
          <p:nvPr/>
        </p:nvSpPr>
        <p:spPr>
          <a:xfrm>
            <a:off x="4774313" y="925281"/>
            <a:ext cx="328487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التعشيش / الاحتواء</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إمكانية حل</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المشكلات عن طريق تمرير شي معين في شيء آخر أو وضع شي داخل شي أو احتواء</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شي في شي آخر</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7</a:t>
            </a:r>
            <a:endParaRPr lang="en-US" sz="2800" dirty="0">
              <a:latin typeface="Arial Rounded MT Bold" pitchFamily="34" charset="0"/>
            </a:endParaRPr>
          </a:p>
        </p:txBody>
      </p:sp>
      <p:sp>
        <p:nvSpPr>
          <p:cNvPr id="7" name="Rectangle 6"/>
          <p:cNvSpPr/>
          <p:nvPr/>
        </p:nvSpPr>
        <p:spPr>
          <a:xfrm>
            <a:off x="4774313" y="925281"/>
            <a:ext cx="328487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التعشيش / الاحتواء</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الكراسي البلاستيكية تأخذ مساحة كبيرة عند التخزين , وباستخدام مبدأ التعشيش</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تصنع بطريقة توضع فوق بعضها البعض</a:t>
            </a:r>
          </a:p>
          <a:p>
            <a:pPr algn="r" rtl="1">
              <a:lnSpc>
                <a:spcPct val="150000"/>
              </a:lnSpc>
            </a:pPr>
            <a:r>
              <a:rPr lang="ar-SA" sz="2400" dirty="0" smtClean="0">
                <a:latin typeface="Arabic Typesetting" pitchFamily="66" charset="-78"/>
                <a:ea typeface="Times New Roman" pitchFamily="18" charset="0"/>
                <a:cs typeface="Generator 2005" pitchFamily="2" charset="-78"/>
              </a:rPr>
              <a:t>- جهاز المحمول فيه سي دي وقرص مرن وسماعات</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pic>
        <p:nvPicPr>
          <p:cNvPr id="2050" name="Picture 2" descr="http://www.anaonline.net/Component/news/news31565.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0935" y="221043"/>
            <a:ext cx="3171399" cy="28479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8</a:t>
            </a:r>
            <a:endParaRPr lang="en-US" sz="2800" dirty="0">
              <a:latin typeface="Arial Rounded MT Bold" pitchFamily="34" charset="0"/>
            </a:endParaRPr>
          </a:p>
        </p:txBody>
      </p:sp>
      <p:sp>
        <p:nvSpPr>
          <p:cNvPr id="7" name="Rectangle 6"/>
          <p:cNvSpPr/>
          <p:nvPr/>
        </p:nvSpPr>
        <p:spPr>
          <a:xfrm>
            <a:off x="4408840" y="925281"/>
            <a:ext cx="365035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معادلة الوزن أو التأثير</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تقوية شيء معين من خلال ربطه أو دمجه مع شيء آخر</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8</a:t>
            </a:r>
            <a:endParaRPr lang="en-US" sz="2800" dirty="0">
              <a:latin typeface="Arial Rounded MT Bold" pitchFamily="34" charset="0"/>
            </a:endParaRPr>
          </a:p>
        </p:txBody>
      </p:sp>
      <p:sp>
        <p:nvSpPr>
          <p:cNvPr id="7" name="Rectangle 6"/>
          <p:cNvSpPr/>
          <p:nvPr/>
        </p:nvSpPr>
        <p:spPr>
          <a:xfrm>
            <a:off x="4408840" y="925281"/>
            <a:ext cx="365035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معادلة الوزن أو التأثير</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r>
              <a:rPr lang="ar-SA" sz="2400" dirty="0" smtClean="0">
                <a:latin typeface="Arabic Typesetting" pitchFamily="66" charset="-78"/>
                <a:ea typeface="Times New Roman" pitchFamily="18" charset="0"/>
                <a:cs typeface="Generator 2005" pitchFamily="2" charset="-78"/>
              </a:rPr>
              <a:t>- سيارات السباق سريعة وممكن أن تنقلب بسبب السرعة فلعمل موازنة تضاف إليها</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الأجنحة</a:t>
            </a:r>
            <a:endParaRPr lang="en-US" sz="2400" dirty="0" smtClean="0">
              <a:latin typeface="Arabic Typesetting" pitchFamily="66" charset="-78"/>
              <a:ea typeface="Times New Roman" pitchFamily="18" charset="0"/>
              <a:cs typeface="Generator 2005" pitchFamily="2" charset="-78"/>
            </a:endParaRPr>
          </a:p>
          <a:p>
            <a:pPr algn="r" rtl="1"/>
            <a:r>
              <a:rPr lang="ar-SA" sz="2400" dirty="0" smtClean="0">
                <a:latin typeface="Arabic Typesetting" pitchFamily="66" charset="-78"/>
                <a:ea typeface="Times New Roman" pitchFamily="18" charset="0"/>
                <a:cs typeface="Generator 2005" pitchFamily="2" charset="-78"/>
              </a:rPr>
              <a:t>- إسرائيل تعتمد على أمريكا كقوة موازنة لها فأعدائها كثير من أجل أن لا يقضى</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عليها تعتمد على أمريكا</a:t>
            </a:r>
            <a:endParaRPr lang="en-US" sz="2400" dirty="0" smtClean="0">
              <a:latin typeface="Arabic Typesetting" pitchFamily="66" charset="-78"/>
              <a:ea typeface="Times New Roman" pitchFamily="18" charset="0"/>
              <a:cs typeface="Generator 2005" pitchFamily="2" charset="-78"/>
            </a:endParaRPr>
          </a:p>
          <a:p>
            <a:pPr algn="r" rtl="1"/>
            <a:r>
              <a:rPr lang="ar-SA" sz="2400" dirty="0" smtClean="0">
                <a:latin typeface="Arabic Typesetting" pitchFamily="66" charset="-78"/>
                <a:ea typeface="Times New Roman" pitchFamily="18" charset="0"/>
                <a:cs typeface="Generator 2005" pitchFamily="2" charset="-78"/>
              </a:rPr>
              <a:t>- تستخدم سيارات السباق مظلات تساعد على التوقف السريع وكذلك نفس الطريقة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مع المكوك الفضائي عند هبوطه للأرض</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9</a:t>
            </a:r>
            <a:endParaRPr lang="en-US" sz="2800" dirty="0">
              <a:latin typeface="Arial Rounded MT Bold" pitchFamily="34" charset="0"/>
            </a:endParaRPr>
          </a:p>
        </p:txBody>
      </p:sp>
      <p:sp>
        <p:nvSpPr>
          <p:cNvPr id="7" name="Rectangle 6"/>
          <p:cNvSpPr/>
          <p:nvPr/>
        </p:nvSpPr>
        <p:spPr>
          <a:xfrm>
            <a:off x="4086645" y="925281"/>
            <a:ext cx="3972562"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إحداث فعل مضاد للسابق</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عندما تعمل أي عمل يكون له آثار جانبية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 هذه الإستراتيجية تتخلص من السلبيات</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265"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ar-SA" sz="2800" dirty="0" smtClean="0">
                <a:latin typeface="Arial Rounded MT Bold" pitchFamily="34" charset="0"/>
              </a:rPr>
              <a:t>9</a:t>
            </a:r>
            <a:endParaRPr lang="en-US" sz="2800" dirty="0">
              <a:latin typeface="Arial Rounded MT Bold" pitchFamily="34" charset="0"/>
            </a:endParaRPr>
          </a:p>
        </p:txBody>
      </p:sp>
      <p:sp>
        <p:nvSpPr>
          <p:cNvPr id="7" name="Rectangle 6"/>
          <p:cNvSpPr/>
          <p:nvPr/>
        </p:nvSpPr>
        <p:spPr>
          <a:xfrm>
            <a:off x="4086645" y="925281"/>
            <a:ext cx="3972562"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إحداث فعل مضاد للسابق</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r>
              <a:rPr lang="ar-SA" sz="2400" dirty="0" smtClean="0">
                <a:latin typeface="Arabic Typesetting" pitchFamily="66" charset="-78"/>
                <a:ea typeface="Times New Roman" pitchFamily="18" charset="0"/>
                <a:cs typeface="Generator 2005" pitchFamily="2" charset="-78"/>
              </a:rPr>
              <a:t>- بعض الأدوية لعلاج مرض معين يكون لها آثار جانبية , مثل أنها تسبب حموضة في</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المعدة أو تسبب لسهر أو النوموللتغلب على ذلك يعطى علاج آخر للتغلب</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على الآثار الجانبية</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استخدام المواد الكميائية في الزراعة من الأمور</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المهمة ولأنه ينتج عنه تلوث في البيئة قد يضر الساكني قرب المزارع فنعمل على</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اعطائم جرعات تطعيمية للتغلب على هذ المضار</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418211" y="925281"/>
            <a:ext cx="464101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الإجراء المبكر – زماني/مكاني</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1541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endParaRPr lang="en-US" sz="2400" dirty="0" smtClean="0">
              <a:solidFill>
                <a:srgbClr val="00B050"/>
              </a:solidFill>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إجراء تغييرات في النظام قبل الحاجة لذلك</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10"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10</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418211" y="925281"/>
            <a:ext cx="464101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الإجراء المبكر – زماني/مكاني</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solidFill>
                  <a:srgbClr val="FF00FF"/>
                </a:solidFill>
                <a:latin typeface="Arabic Typesetting" pitchFamily="66" charset="-78"/>
                <a:ea typeface="Times New Roman" pitchFamily="18" charset="0"/>
                <a:cs typeface="Generator 2005" pitchFamily="2" charset="-78"/>
              </a:rPr>
              <a:t>- لصق ورق خاص على الجدار لعد وصول مادة الصبغ في أمكان معينة</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وضع السلالم</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الحديدية استخداما لها كمخرج للطوارىء</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جدول الحصص الدراسية للمعلمين قبل بدء</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الدراسة</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10</a:t>
              </a:r>
              <a:endParaRPr lang="en-US" sz="2400" dirty="0">
                <a:latin typeface="Arial Rounded MT Bold" pitchFamily="34" charset="0"/>
              </a:endParaRPr>
            </a:p>
          </p:txBody>
        </p:sp>
      </p:grpSp>
      <p:pic>
        <p:nvPicPr>
          <p:cNvPr id="3074" name="Picture 2" descr="http://archive.al-madina.com/files/imagecache/node_photo/rbimages/125786979504283420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8520" y="-99392"/>
            <a:ext cx="2520280" cy="3369358"/>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47420" y="925281"/>
            <a:ext cx="571182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الحيطة المواجهة المسبقة للاختلالات</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بعض الأشياء أو الأنظمة لا نثق بها ولإزالة هذا الشعور نعمل بعض الاحتياطات التي</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تخفف من الآثار المتوقع حدوثها</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738134" cy="843582"/>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11</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47420" y="925281"/>
            <a:ext cx="571182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الحيطة المواجهة المسبقة للاختلالات</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143008" y="2359406"/>
            <a:ext cx="74295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latin typeface="Arabic Typesetting" pitchFamily="66" charset="-78"/>
                <a:ea typeface="Times New Roman" pitchFamily="18" charset="0"/>
                <a:cs typeface="Generator 2005" pitchFamily="2" charset="-78"/>
              </a:rPr>
              <a:t>- وضع مظلة في الطائرة الحربية للطيار</a:t>
            </a:r>
            <a:r>
              <a:rPr lang="en-US" sz="2400" dirty="0" smtClean="0">
                <a:latin typeface="Arabic Typesetting" pitchFamily="66" charset="-78"/>
                <a:ea typeface="Times New Roman" pitchFamily="18" charset="0"/>
                <a:cs typeface="Generator 2005" pitchFamily="2" charset="-78"/>
              </a:rPr>
              <a:t>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وضع جدول الانتظار للمعلمين في حالة غياب</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أحدهم</a:t>
            </a:r>
            <a:r>
              <a:rPr lang="en-US" sz="2400" dirty="0" smtClean="0">
                <a:latin typeface="Arabic Typesetting" pitchFamily="66" charset="-78"/>
                <a:ea typeface="Times New Roman" pitchFamily="18" charset="0"/>
                <a:cs typeface="Generator 2005" pitchFamily="2" charset="-78"/>
              </a:rPr>
              <a:t>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وضع قبة الأمان للرأس</a:t>
            </a:r>
            <a:r>
              <a:rPr lang="en-US" sz="2400" dirty="0" smtClean="0">
                <a:latin typeface="Arabic Typesetting" pitchFamily="66" charset="-78"/>
                <a:ea typeface="Times New Roman" pitchFamily="18" charset="0"/>
                <a:cs typeface="Generator 2005" pitchFamily="2" charset="-78"/>
              </a:rPr>
              <a:t> </a:t>
            </a: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738134" cy="843582"/>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11</a:t>
              </a:r>
              <a:endParaRPr lang="en-US" sz="2400" dirty="0">
                <a:latin typeface="Arial Rounded MT Bold" pitchFamily="34" charset="0"/>
              </a:endParaRPr>
            </a:p>
          </p:txBody>
        </p:sp>
      </p:grpSp>
      <p:pic>
        <p:nvPicPr>
          <p:cNvPr id="4098" name="Picture 2" descr="http://www.rnon.com/images/rnon/vector/eng_cap.gif"/>
          <p:cNvPicPr>
            <a:picLocks noChangeAspect="1" noChangeArrowheads="1"/>
          </p:cNvPicPr>
          <p:nvPr/>
        </p:nvPicPr>
        <p:blipFill rotWithShape="1">
          <a:blip r:embed="rId2" cstate="print">
            <a:extLst>
              <a:ext uri="{BEBA8EAE-BF5A-486C-A8C5-ECC9F3942E4B}">
                <a14:imgProps xmlns="" xmlns:a14="http://schemas.microsoft.com/office/drawing/2010/main">
                  <a14:imgLayer r:embed="rId3">
                    <a14:imgEffect>
                      <a14:backgroundRemoval t="8400" b="82800" l="4600" r="95400"/>
                    </a14:imgEffect>
                  </a14:imgLayer>
                </a14:imgProps>
              </a:ext>
              <a:ext uri="{28A0092B-C50C-407E-A947-70E740481C1C}">
                <a14:useLocalDpi xmlns="" xmlns:a14="http://schemas.microsoft.com/office/drawing/2010/main" val="0"/>
              </a:ext>
            </a:extLst>
          </a:blip>
          <a:srcRect b="14578"/>
          <a:stretch/>
        </p:blipFill>
        <p:spPr bwMode="auto">
          <a:xfrm>
            <a:off x="260949" y="1340768"/>
            <a:ext cx="2978275" cy="254408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24245" y="925281"/>
            <a:ext cx="613501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تساوي الطاقة الكامنة – تقليل التباين</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التغييرات المستمرة في أي بيئة أو نظام تؤدي إلى</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الإرباك وبالتالي يقلل من كثرة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هذه</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التغييرات والتباين (الفروق) بين المجموعة الواحدة(تقليل الفروق)</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12</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24245" y="925281"/>
            <a:ext cx="613501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تساوي الطاقة الكامنة – تقليل التباين</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latin typeface="Arabic Typesetting" pitchFamily="66" charset="-78"/>
                <a:ea typeface="Times New Roman" pitchFamily="18" charset="0"/>
                <a:cs typeface="Generator 2005" pitchFamily="2" charset="-78"/>
              </a:rPr>
              <a:t>توزيع الفصول الدراسية حتى تتقارب سنوات العمر والتحصيل العلمي</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تغيير مدراء المدارس من فترة لأخرى مما يربك إدارة المدارس</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12</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675278" y="925281"/>
            <a:ext cx="238398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القلب / العكس</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استخدام إجراءات و طرق معاكسة للإجراءات المستخدمة عادة</a:t>
            </a:r>
            <a:r>
              <a:rPr lang="en-US" sz="2400" b="1" dirty="0" smtClean="0"/>
              <a:t> </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13</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675278" y="925281"/>
            <a:ext cx="238398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القلب / العكس</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082407"/>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marL="342900" indent="-342900" algn="r" rtl="1">
              <a:lnSpc>
                <a:spcPct val="150000"/>
              </a:lnSpc>
              <a:buFontTx/>
              <a:buChar char="-"/>
            </a:pPr>
            <a:r>
              <a:rPr lang="ar-SA" sz="2400" dirty="0" smtClean="0">
                <a:latin typeface="Arabic Typesetting" pitchFamily="66" charset="-78"/>
                <a:ea typeface="Times New Roman" pitchFamily="18" charset="0"/>
                <a:cs typeface="Generator 2005" pitchFamily="2" charset="-78"/>
              </a:rPr>
              <a:t>توصيل الطلبات من المحلات التجارية للمنازل</a:t>
            </a:r>
            <a:r>
              <a:rPr lang="en-US" sz="2400" dirty="0" smtClean="0">
                <a:latin typeface="Arabic Typesetting" pitchFamily="66" charset="-78"/>
                <a:ea typeface="Times New Roman" pitchFamily="18" charset="0"/>
                <a:cs typeface="Generator 2005" pitchFamily="2" charset="-78"/>
              </a:rPr>
              <a:t>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القلم الناطق للحروف</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والأرقام</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الطالب يشرح لزملائه بدلا من المعلم</a:t>
            </a:r>
          </a:p>
          <a:p>
            <a:pPr marL="342900" indent="-342900" algn="r" rtl="1">
              <a:lnSpc>
                <a:spcPct val="150000"/>
              </a:lnSpc>
              <a:buFontTx/>
              <a:buChar char="-"/>
            </a:pPr>
            <a:r>
              <a:rPr lang="ar-SA" sz="2400" dirty="0" smtClean="0">
                <a:latin typeface="Arabic Typesetting" pitchFamily="66" charset="-78"/>
                <a:ea typeface="Times New Roman" pitchFamily="18" charset="0"/>
                <a:cs typeface="Generator 2005" pitchFamily="2" charset="-78"/>
              </a:rPr>
              <a:t>السلم يتحرك والإنسان يقف (السلالم الكهربائية)</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13</a:t>
              </a:r>
              <a:endParaRPr lang="en-US" sz="2400" dirty="0">
                <a:latin typeface="Arial Rounded MT Bold" pitchFamily="34" charset="0"/>
              </a:endParaRPr>
            </a:p>
          </p:txBody>
        </p:sp>
      </p:grpSp>
      <p:pic>
        <p:nvPicPr>
          <p:cNvPr id="5122" name="Picture 2" descr="http://www.liftsanei.de/products/5_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4429" y="541767"/>
            <a:ext cx="3126106" cy="3751329"/>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47901" y="925281"/>
            <a:ext cx="291137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التكوير والإنحناء</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استبدال الأشياء المستقيمة أو المستوية أو المنبسطة بأخرى دائرية أو منحنية أو</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كروية واستخدام البكرات والاسطوانات والكرات الحلزونية</a:t>
            </a:r>
            <a:r>
              <a:rPr lang="en-US" sz="2400" dirty="0" smtClean="0">
                <a:latin typeface="Arabic Typesetting" pitchFamily="66" charset="-78"/>
                <a:ea typeface="Times New Roman" pitchFamily="18" charset="0"/>
                <a:cs typeface="Generator 2005" pitchFamily="2" charset="-78"/>
              </a:rPr>
              <a:t>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واستبدال الحركة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المستقيمة بالحركة الدورانية</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14</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47890" y="925281"/>
            <a:ext cx="291137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التكوير والإنحناء</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latin typeface="Arabic Typesetting" pitchFamily="66" charset="-78"/>
                <a:ea typeface="Times New Roman" pitchFamily="18" charset="0"/>
                <a:cs typeface="Generator 2005" pitchFamily="2" charset="-78"/>
              </a:rPr>
              <a:t>- انحناء علب المشروبات الغازية لسهولة المسك</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الطاولة المستديرة</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الأنفاق دائرية</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بعض السياسيين عندما لا يريدون الإجابة على سؤال معين</a:t>
            </a:r>
            <a:r>
              <a:rPr lang="en-US" sz="2400" dirty="0" smtClean="0">
                <a:latin typeface="Arabic Typesetting" pitchFamily="66" charset="-78"/>
                <a:ea typeface="Times New Roman" pitchFamily="18" charset="0"/>
                <a:cs typeface="Generator 2005" pitchFamily="2" charset="-78"/>
              </a:rPr>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 يلف ويدور على</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السؤال مستخدما مبدأ التكوير والانحناء </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14</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95484" y="925281"/>
            <a:ext cx="356379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ذاتية التغيير والضبط</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تصميم الأشياء بحيث تكون قادرة على الحركة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وليست ثابتة ويمكن تغييرها</a:t>
            </a:r>
            <a:r>
              <a:rPr lang="en-US" sz="2400" dirty="0" smtClean="0">
                <a:latin typeface="Arabic Typesetting" pitchFamily="66" charset="-78"/>
                <a:ea typeface="Times New Roman" pitchFamily="18" charset="0"/>
                <a:cs typeface="Generator 2005" pitchFamily="2" charset="-78"/>
              </a:rPr>
              <a:t> </a:t>
            </a:r>
            <a:br>
              <a:rPr lang="en-US" sz="2400" dirty="0" smtClean="0">
                <a:latin typeface="Arabic Typesetting" pitchFamily="66" charset="-78"/>
                <a:ea typeface="Times New Roman" pitchFamily="18" charset="0"/>
                <a:cs typeface="Generator 2005" pitchFamily="2" charset="-78"/>
              </a:rPr>
            </a:br>
            <a:r>
              <a:rPr lang="ar-SA" sz="2400" dirty="0" smtClean="0">
                <a:latin typeface="Arabic Typesetting" pitchFamily="66" charset="-78"/>
                <a:ea typeface="Times New Roman" pitchFamily="18" charset="0"/>
                <a:cs typeface="Generator 2005" pitchFamily="2" charset="-78"/>
              </a:rPr>
              <a:t>لإيجاد أفضل ظروف العمل</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15</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95484" y="925281"/>
            <a:ext cx="356379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ذاتية التغيير والضبط</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latin typeface="Arabic Typesetting" pitchFamily="66" charset="-78"/>
                <a:ea typeface="Times New Roman" pitchFamily="18" charset="0"/>
                <a:cs typeface="Generator 2005" pitchFamily="2" charset="-78"/>
              </a:rPr>
              <a:t>- مرآة ومقعد السيارة تتحرك</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هاتف لاسلكي بالمنزل</a:t>
            </a:r>
            <a:endParaRPr lang="en-US" sz="2400" dirty="0" smtClean="0">
              <a:latin typeface="Arabic Typesetting" pitchFamily="66" charset="-78"/>
              <a:ea typeface="Times New Roman" pitchFamily="18" charset="0"/>
              <a:cs typeface="Generator 2005" pitchFamily="2" charset="-78"/>
            </a:endParaRPr>
          </a:p>
          <a:p>
            <a:pPr algn="r">
              <a:lnSpc>
                <a:spcPct val="150000"/>
              </a:lnSpc>
            </a:pPr>
            <a:r>
              <a:rPr lang="ar-SA" sz="2400" dirty="0" smtClean="0">
                <a:latin typeface="Arabic Typesetting" pitchFamily="66" charset="-78"/>
                <a:ea typeface="Times New Roman" pitchFamily="18" charset="0"/>
                <a:cs typeface="Generator 2005" pitchFamily="2" charset="-78"/>
              </a:rPr>
              <a:t>- يكون في أثاث المنزل له عجلات لسهولة تحريكه</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15</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998834" y="925281"/>
            <a:ext cx="306045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التفريط والإفراط</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إذا واجهتك مشكلة فإنه يمكنك حلها بنسب متفاوته فإذا لم تتمكن من حل المشكلة بنسبة 100% فلا تقل لا يمكنني حلها</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05190"/>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16</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998834" y="925281"/>
            <a:ext cx="306045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التفريط والإفراط</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latin typeface="Arabic Typesetting" pitchFamily="66" charset="-78"/>
                <a:ea typeface="Times New Roman" pitchFamily="18" charset="0"/>
                <a:cs typeface="Generator 2005" pitchFamily="2" charset="-78"/>
              </a:rPr>
              <a:t>- إذا لم يستطع كل الطلاب فهم الدرس كاملا فيمكن يفهم الأكثرية الدرس بنسبة كبيرة</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(جزئي)</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للإعلان عن منتج جديد استنفاذ وسائل إعلان متعددة جوال .جريدة .تلفزيون.(مفرطة)</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16</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66438" y="925281"/>
            <a:ext cx="199285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البعد الآخر</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تحويل الحركة التي يسير بها الجسم في خط مستقيم إلى حركة في مجال ذي بعدين أو</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ثلاثة</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05190"/>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17</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66438" y="925281"/>
            <a:ext cx="199285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البعد الآخر</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latin typeface="Arabic Typesetting" pitchFamily="66" charset="-78"/>
                <a:ea typeface="Times New Roman" pitchFamily="18" charset="0"/>
                <a:cs typeface="Generator 2005" pitchFamily="2" charset="-78"/>
              </a:rPr>
              <a:t>- استصلاح الأراضي الزراعية يأخذ جهد وباستخدامالبعد الآخر نبحث عن أراضي</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جديدة </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القلابات الكبيرة تنزل حمولتها من الخلف وباستخدام البعد الآخر تنزل حمولتها من</a:t>
            </a:r>
            <a:r>
              <a:rPr lang="en-US" sz="2400" dirty="0" smtClean="0">
                <a:latin typeface="Arabic Typesetting" pitchFamily="66" charset="-78"/>
                <a:ea typeface="Times New Roman" pitchFamily="18" charset="0"/>
                <a:cs typeface="Generator 2005" pitchFamily="2" charset="-78"/>
              </a:rPr>
              <a:t> </a:t>
            </a:r>
            <a:r>
              <a:rPr lang="ar-SA" sz="2400" dirty="0" smtClean="0">
                <a:latin typeface="Arabic Typesetting" pitchFamily="66" charset="-78"/>
                <a:ea typeface="Times New Roman" pitchFamily="18" charset="0"/>
                <a:cs typeface="Generator 2005" pitchFamily="2" charset="-78"/>
              </a:rPr>
              <a:t>أحد الجانبين</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17</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33904" y="925281"/>
            <a:ext cx="142539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الاهتزاز</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latin typeface="Arabic Typesetting" pitchFamily="66" charset="-78"/>
                <a:ea typeface="Times New Roman" pitchFamily="18" charset="0"/>
                <a:cs typeface="Generator 2005" pitchFamily="2" charset="-78"/>
              </a:rPr>
              <a:t>جعل النظام يتمتع بخاصية التذبذب والاهتزاز والارتجاج</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18</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33904" y="925281"/>
            <a:ext cx="142539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الاهتزاز</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latin typeface="Arabic Typesetting" pitchFamily="66" charset="-78"/>
                <a:ea typeface="Times New Roman" pitchFamily="18" charset="0"/>
                <a:cs typeface="Generator 2005" pitchFamily="2" charset="-78"/>
              </a:rPr>
              <a:t>- الجوال على وضعية الهزاز</a:t>
            </a:r>
            <a:endParaRPr lang="en-US" sz="2400" dirty="0" smtClean="0">
              <a:latin typeface="Arabic Typesetting" pitchFamily="66" charset="-78"/>
              <a:ea typeface="Times New Roman" pitchFamily="18" charset="0"/>
              <a:cs typeface="Generator 2005" pitchFamily="2" charset="-78"/>
            </a:endParaRPr>
          </a:p>
          <a:p>
            <a:pPr algn="r" rtl="1">
              <a:lnSpc>
                <a:spcPct val="150000"/>
              </a:lnSpc>
            </a:pPr>
            <a:r>
              <a:rPr lang="ar-SA" sz="2400" dirty="0" smtClean="0">
                <a:latin typeface="Arabic Typesetting" pitchFamily="66" charset="-78"/>
                <a:ea typeface="Times New Roman" pitchFamily="18" charset="0"/>
                <a:cs typeface="Generator 2005" pitchFamily="2" charset="-78"/>
              </a:rPr>
              <a:t>- المنخل الغربال</a:t>
            </a:r>
            <a:endParaRPr lang="en-US" sz="2400" dirty="0" smtClean="0">
              <a:latin typeface="Arabic Typesetting" pitchFamily="66" charset="-78"/>
              <a:ea typeface="Times New Roman" pitchFamily="18" charset="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18</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422311" y="925281"/>
            <a:ext cx="1636987"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التكرارية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حل المشكلات عن طريق استخدام العمل الفتري أو المتقطع بدل العمل المستمر وإذا</a:t>
            </a:r>
            <a:r>
              <a:rPr lang="en-US" sz="2400" dirty="0" smtClean="0">
                <a:cs typeface="Generator 2005" pitchFamily="2" charset="-78"/>
              </a:rPr>
              <a:t> </a:t>
            </a:r>
            <a:r>
              <a:rPr lang="ar-SA" sz="2400" dirty="0" smtClean="0">
                <a:cs typeface="Generator 2005" pitchFamily="2" charset="-78"/>
              </a:rPr>
              <a:t>كان االعمل المتقطع مستخدما فنزيد نسبة التقطع</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19</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422311" y="925281"/>
            <a:ext cx="1636987"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التكرارية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استخدام جرس المدارس للتنبيه على بداية وانتهاء الحصة</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الدوام المتصل يرهق والحل نجعل فترات راحة</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19</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08744" y="925281"/>
            <a:ext cx="2050561"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الاستمرارية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جعل جميع أجزاء النظام تعمل بشكل مستمر دون توقف , والعمل على التخلص من الحركات</a:t>
            </a:r>
            <a:r>
              <a:rPr lang="en-US" sz="2400" dirty="0" smtClean="0">
                <a:cs typeface="Generator 2005" pitchFamily="2" charset="-78"/>
              </a:rPr>
              <a:t> </a:t>
            </a:r>
            <a:r>
              <a:rPr lang="ar-SA" sz="2400" dirty="0" smtClean="0">
                <a:cs typeface="Generator 2005" pitchFamily="2" charset="-78"/>
              </a:rPr>
              <a:t>والأنظمة غير اللازمة سواء كانت تعمل بعض الوقت أو لا تعمل أبدا</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20</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08744" y="925281"/>
            <a:ext cx="2050561"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الاستمرارية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المناوبة اليومية للأعمال اليومية في الشركات</a:t>
            </a:r>
            <a:endParaRPr lang="en-US" sz="2400" dirty="0" smtClean="0">
              <a:cs typeface="Generator 2005" pitchFamily="2" charset="-78"/>
            </a:endParaRPr>
          </a:p>
          <a:p>
            <a:pPr algn="r" rtl="1">
              <a:lnSpc>
                <a:spcPct val="150000"/>
              </a:lnSpc>
            </a:pPr>
            <a:r>
              <a:rPr lang="ar-SA" sz="2400" dirty="0" smtClean="0">
                <a:cs typeface="Generator 2005" pitchFamily="2" charset="-78"/>
              </a:rPr>
              <a:t>- فتح الصيدليات 24 ساعة</a:t>
            </a:r>
            <a:endParaRPr lang="en-US" sz="2400" dirty="0" smtClean="0">
              <a:cs typeface="Generator 2005" pitchFamily="2" charset="-78"/>
            </a:endParaRPr>
          </a:p>
          <a:p>
            <a:pPr algn="r" rtl="1">
              <a:lnSpc>
                <a:spcPct val="150000"/>
              </a:lnSpc>
            </a:pPr>
            <a:r>
              <a:rPr lang="ar-SA" sz="2400" dirty="0" smtClean="0">
                <a:cs typeface="Generator 2005" pitchFamily="2" charset="-78"/>
              </a:rPr>
              <a:t>- بعض مزارع الدواجن يجعلون الإنارة مضاءة طوال الوقت من اجل أن يستمر الدجاج</a:t>
            </a:r>
            <a:r>
              <a:rPr lang="en-US" sz="2400" dirty="0" smtClean="0">
                <a:cs typeface="Generator 2005" pitchFamily="2" charset="-78"/>
              </a:rPr>
              <a:t> </a:t>
            </a:r>
            <a:r>
              <a:rPr lang="ar-SA" sz="2400" dirty="0" smtClean="0">
                <a:cs typeface="Generator 2005" pitchFamily="2" charset="-78"/>
              </a:rPr>
              <a:t>بالأكل فينمو بسرعة</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20</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64374" y="925281"/>
            <a:ext cx="139493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الاندفاع</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تنفيذ العمليات المحددة بسرعة خاطفة لتجنب الآثار السلبية المحتملة</a:t>
            </a:r>
            <a:r>
              <a:rPr lang="en-US" sz="2400" dirty="0" smtClean="0">
                <a:cs typeface="Generator 2005" pitchFamily="2" charset="-78"/>
              </a:rPr>
              <a:t> </a:t>
            </a:r>
            <a:r>
              <a:rPr lang="ar-SA" sz="2400" dirty="0" smtClean="0">
                <a:cs typeface="Generator 2005" pitchFamily="2" charset="-78"/>
              </a:rPr>
              <a:t> .</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05190"/>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21</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64374" y="925281"/>
            <a:ext cx="139493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الاندفاع</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إنقاذ الغريق في البحر</a:t>
            </a:r>
            <a:r>
              <a:rPr lang="en-US" sz="2400" dirty="0" smtClean="0">
                <a:cs typeface="Generator 2005" pitchFamily="2" charset="-78"/>
              </a:rPr>
              <a:t> </a:t>
            </a:r>
            <a:br>
              <a:rPr lang="en-US" sz="2400" dirty="0" smtClean="0">
                <a:cs typeface="Generator 2005" pitchFamily="2" charset="-78"/>
              </a:rPr>
            </a:br>
            <a:r>
              <a:rPr lang="ar-SA" sz="2400" dirty="0" smtClean="0">
                <a:cs typeface="Generator 2005" pitchFamily="2" charset="-78"/>
              </a:rPr>
              <a:t>- إجراء العمليات في الطوارىء من قبل الأطباء</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21</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54834" y="925281"/>
            <a:ext cx="350448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تحويل الضار إلى نافع</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استخدام العناصر أو الآثار الضارة في النظام للحصول على آثار ايجابية</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كما</a:t>
            </a:r>
            <a:r>
              <a:rPr lang="en-US" sz="2400" dirty="0" smtClean="0">
                <a:cs typeface="Generator 2005" pitchFamily="2" charset="-78"/>
              </a:rPr>
              <a:t> </a:t>
            </a:r>
            <a:r>
              <a:rPr lang="ar-SA" sz="2400" dirty="0" smtClean="0">
                <a:cs typeface="Generator 2005" pitchFamily="2" charset="-78"/>
              </a:rPr>
              <a:t>يمكن التخلص من الآثار الضارة بإضافتها لمواد ضارة لتنتج منتج نافع أو غير ضار</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22</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54842" y="925281"/>
            <a:ext cx="350448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تحويل الضار إلى نافع</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استخدام النفايات لتوليد الطاقة الكهربائية</a:t>
            </a:r>
            <a:endParaRPr lang="en-US" sz="2400" dirty="0" smtClean="0">
              <a:cs typeface="Generator 2005" pitchFamily="2" charset="-78"/>
            </a:endParaRPr>
          </a:p>
          <a:p>
            <a:pPr algn="r" rtl="1">
              <a:lnSpc>
                <a:spcPct val="150000"/>
              </a:lnSpc>
            </a:pPr>
            <a:r>
              <a:rPr lang="ar-SA" sz="2400" dirty="0" smtClean="0">
                <a:cs typeface="Generator 2005" pitchFamily="2" charset="-78"/>
              </a:rPr>
              <a:t>صناعة الأسلحة ومضاداتها</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22</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93838" y="925281"/>
            <a:ext cx="2765501"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التغذية الراجعة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تقديم معلومات لمنتج بهدف تحسين هذا المنتج أو تحسين الإجراءات التي يؤديها</a:t>
            </a:r>
            <a:r>
              <a:rPr lang="en-US" sz="2400" dirty="0" smtClean="0">
                <a:cs typeface="Generator 2005" pitchFamily="2" charset="-78"/>
              </a:rPr>
              <a:t> </a:t>
            </a:r>
            <a:r>
              <a:rPr lang="ar-SA" sz="2400" dirty="0" smtClean="0">
                <a:cs typeface="Generator 2005" pitchFamily="2" charset="-78"/>
              </a:rPr>
              <a:t>وإذا كانت التغذية الراجعة موجودة</a:t>
            </a:r>
            <a:r>
              <a:rPr lang="en-US" sz="2400" dirty="0" smtClean="0">
                <a:cs typeface="Generator 2005" pitchFamily="2" charset="-78"/>
              </a:rPr>
              <a:t> </a:t>
            </a:r>
            <a:r>
              <a:rPr lang="ar-SA" sz="2400" dirty="0" smtClean="0">
                <a:cs typeface="Generator 2005" pitchFamily="2" charset="-78"/>
              </a:rPr>
              <a:t>فيمكن تغيير جودتها أو تكرارها</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23</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93836" y="925281"/>
            <a:ext cx="2765501"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التغذية الراجعة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2486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جهاز كشف المعادن في المطارات</a:t>
            </a:r>
            <a:endParaRPr lang="en-US" sz="2400" dirty="0" smtClean="0">
              <a:cs typeface="Generator 2005" pitchFamily="2" charset="-78"/>
            </a:endParaRPr>
          </a:p>
          <a:p>
            <a:pPr algn="r" rtl="1">
              <a:lnSpc>
                <a:spcPct val="150000"/>
              </a:lnSpc>
            </a:pPr>
            <a:r>
              <a:rPr lang="ar-SA" sz="2400" dirty="0" smtClean="0">
                <a:cs typeface="Generator 2005" pitchFamily="2" charset="-78"/>
              </a:rPr>
              <a:t>- جرس السرعة</a:t>
            </a:r>
            <a:endParaRPr lang="en-US" sz="2400" dirty="0" smtClean="0">
              <a:cs typeface="Generator 2005" pitchFamily="2" charset="-78"/>
            </a:endParaRPr>
          </a:p>
          <a:p>
            <a:pPr algn="r" rtl="1">
              <a:lnSpc>
                <a:spcPct val="150000"/>
              </a:lnSpc>
            </a:pPr>
            <a:r>
              <a:rPr lang="ar-SA" sz="2400" dirty="0" smtClean="0">
                <a:cs typeface="Generator 2005" pitchFamily="2" charset="-78"/>
              </a:rPr>
              <a:t>- جهاز إنذار للسرقة في السيارات والمنازل</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23</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86848" y="925281"/>
            <a:ext cx="1372492"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الوسيط</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استخدام شيء أو نظام أو عملية وسيطة لانجاز العمل أو دمج أحد الأشياء</a:t>
            </a:r>
            <a:r>
              <a:rPr lang="en-US" sz="2400" dirty="0" smtClean="0">
                <a:cs typeface="Generator 2005" pitchFamily="2" charset="-78"/>
              </a:rPr>
              <a:t> </a:t>
            </a:r>
            <a:r>
              <a:rPr lang="ar-SA" sz="2400" dirty="0" smtClean="0">
                <a:cs typeface="Generator 2005" pitchFamily="2" charset="-78"/>
              </a:rPr>
              <a:t>بشكل مؤقت لتحقيق هدف معين</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858148" y="809298"/>
            <a:ext cx="842906"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24</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686851" y="925281"/>
            <a:ext cx="1372492"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الوسيط</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استعمال الإبر لإدخال المحاليل الطبية</a:t>
            </a:r>
            <a:endParaRPr lang="en-US" sz="2400" dirty="0" smtClean="0">
              <a:cs typeface="Generator 2005" pitchFamily="2" charset="-78"/>
            </a:endParaRPr>
          </a:p>
          <a:p>
            <a:pPr algn="r" rtl="1">
              <a:lnSpc>
                <a:spcPct val="150000"/>
              </a:lnSpc>
            </a:pPr>
            <a:r>
              <a:rPr lang="ar-SA" sz="2400" dirty="0" smtClean="0">
                <a:cs typeface="Generator 2005" pitchFamily="2" charset="-78"/>
              </a:rPr>
              <a:t>- الحداد يحتاج لوصل قطعتين مع بعض</a:t>
            </a:r>
            <a:r>
              <a:rPr lang="en-US" sz="2400" dirty="0" smtClean="0">
                <a:cs typeface="Generator 2005" pitchFamily="2" charset="-78"/>
              </a:rPr>
              <a:t> </a:t>
            </a:r>
            <a:r>
              <a:rPr lang="ar-SA" sz="2400" dirty="0" smtClean="0">
                <a:cs typeface="Generator 2005" pitchFamily="2" charset="-78"/>
              </a:rPr>
              <a:t>ويحتاج لوسيط يلحمهما مع بعض</a:t>
            </a:r>
            <a:endParaRPr lang="en-US" sz="2400" dirty="0" smtClean="0">
              <a:cs typeface="Generator 2005" pitchFamily="2" charset="-78"/>
            </a:endParaRPr>
          </a:p>
          <a:p>
            <a:pPr algn="r" rtl="1">
              <a:lnSpc>
                <a:spcPct val="150000"/>
              </a:lnSpc>
            </a:pPr>
            <a:r>
              <a:rPr lang="ar-SA" sz="2400" dirty="0" smtClean="0">
                <a:cs typeface="Generator 2005" pitchFamily="2" charset="-78"/>
              </a:rPr>
              <a:t>- عمليات غسيل الأموال</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24</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71781" y="925281"/>
            <a:ext cx="258756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الخدمة الذاتية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جعل النظام قادر على خدمة ذاته من خلال</a:t>
            </a:r>
            <a:r>
              <a:rPr lang="en-US" sz="2400" dirty="0" smtClean="0">
                <a:cs typeface="Generator 2005" pitchFamily="2" charset="-78"/>
              </a:rPr>
              <a:t> </a:t>
            </a:r>
            <a:r>
              <a:rPr lang="ar-SA" sz="2400" dirty="0" smtClean="0">
                <a:cs typeface="Generator 2005" pitchFamily="2" charset="-78"/>
              </a:rPr>
              <a:t>القيام بوظائف مساندة مثل الصيانة</a:t>
            </a:r>
            <a:r>
              <a:rPr lang="en-US" sz="2400" dirty="0" smtClean="0">
                <a:cs typeface="Generator 2005" pitchFamily="2" charset="-78"/>
              </a:rPr>
              <a:t> </a:t>
            </a:r>
            <a:r>
              <a:rPr lang="ar-SA" sz="2400" dirty="0" smtClean="0">
                <a:cs typeface="Generator 2005" pitchFamily="2" charset="-78"/>
              </a:rPr>
              <a:t>ومعالجة الاختلافات واستخدام المصادر المهدورة</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25</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71784" y="925281"/>
            <a:ext cx="258756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الخدمة الذاتية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الطيار الآلي</a:t>
            </a:r>
            <a:endParaRPr lang="en-US" sz="2400" dirty="0" smtClean="0">
              <a:cs typeface="Generator 2005" pitchFamily="2" charset="-78"/>
            </a:endParaRPr>
          </a:p>
          <a:p>
            <a:pPr algn="r" rtl="1">
              <a:lnSpc>
                <a:spcPct val="150000"/>
              </a:lnSpc>
            </a:pPr>
            <a:r>
              <a:rPr lang="ar-SA" sz="2400" dirty="0" smtClean="0">
                <a:cs typeface="Generator 2005" pitchFamily="2" charset="-78"/>
              </a:rPr>
              <a:t>- الأبواب التي تعمل على الليزر وتفتح تلقائياً</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25</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997842" y="925281"/>
            <a:ext cx="1061509"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النسخ</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استخدام نسخة من الشيء أو النظام أكثر بساطة</a:t>
            </a:r>
            <a:r>
              <a:rPr lang="en-US" sz="2400" dirty="0" smtClean="0">
                <a:cs typeface="Generator 2005" pitchFamily="2" charset="-78"/>
              </a:rPr>
              <a:t> </a:t>
            </a:r>
            <a:r>
              <a:rPr lang="ar-SA" sz="2400" dirty="0" smtClean="0">
                <a:cs typeface="Generator 2005" pitchFamily="2" charset="-78"/>
              </a:rPr>
              <a:t>وكلفة ويمكن تصغيره أو تكبيره حسب</a:t>
            </a:r>
            <a:r>
              <a:rPr lang="en-US" sz="2400" dirty="0" smtClean="0">
                <a:cs typeface="Generator 2005" pitchFamily="2" charset="-78"/>
              </a:rPr>
              <a:t> </a:t>
            </a:r>
            <a:r>
              <a:rPr lang="ar-SA" sz="2400" dirty="0" smtClean="0">
                <a:cs typeface="Generator 2005" pitchFamily="2" charset="-78"/>
              </a:rPr>
              <a:t>الحاجة</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26</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997849" y="925281"/>
            <a:ext cx="1061509"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النسخ</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6946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محلات الذهب والجوالات تعرض نسخ وليس البضاعة الأصلية</a:t>
            </a:r>
            <a:endParaRPr lang="en-US" sz="2400" dirty="0" smtClean="0">
              <a:cs typeface="Generator 2005" pitchFamily="2" charset="-78"/>
            </a:endParaRPr>
          </a:p>
          <a:p>
            <a:pPr algn="r" rtl="1">
              <a:lnSpc>
                <a:spcPct val="150000"/>
              </a:lnSpc>
            </a:pPr>
            <a:r>
              <a:rPr lang="ar-SA" sz="2400" dirty="0" smtClean="0">
                <a:cs typeface="Generator 2005" pitchFamily="2" charset="-78"/>
              </a:rPr>
              <a:t>- سماع المحاضرات على شريط الكاسيت بدلا من الحضور المباشر</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26</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64013" y="925281"/>
            <a:ext cx="289534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البدائل الرخيصة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6946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استخدام أشياء رخيصة الثمن لفترات قصيرة نسبياً بدل الباهظة ولفترة أطول</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27</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64020" y="925281"/>
            <a:ext cx="289534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البدائل الرخيصة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الخيمة بدل البيت عند النزهة</a:t>
            </a:r>
            <a:endParaRPr lang="en-US" sz="2400" dirty="0" smtClean="0">
              <a:cs typeface="Generator 2005" pitchFamily="2" charset="-78"/>
            </a:endParaRPr>
          </a:p>
          <a:p>
            <a:pPr algn="r" rtl="1">
              <a:lnSpc>
                <a:spcPct val="150000"/>
              </a:lnSpc>
            </a:pPr>
            <a:r>
              <a:rPr lang="ar-SA" sz="2400" dirty="0" smtClean="0">
                <a:cs typeface="Generator 2005" pitchFamily="2" charset="-78"/>
              </a:rPr>
              <a:t>- أواني بلاستيك في المطاعم</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27</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869340" y="925281"/>
            <a:ext cx="219002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اللاميكانيكية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استبدال الوسائل الميكانيكية بأخرى حسية </a:t>
            </a:r>
            <a:r>
              <a:rPr lang="en-US" sz="2400" dirty="0" smtClean="0">
                <a:cs typeface="Generator 2005" pitchFamily="2" charset="-78"/>
              </a:rPr>
              <a:t>)</a:t>
            </a:r>
            <a:r>
              <a:rPr lang="ar-SA" sz="2400" dirty="0" smtClean="0">
                <a:cs typeface="Generator 2005" pitchFamily="2" charset="-78"/>
              </a:rPr>
              <a:t>سمعية –بصرية-ذوقية</a:t>
            </a:r>
            <a:r>
              <a:rPr lang="en-US" sz="2400" dirty="0" smtClean="0">
                <a:cs typeface="Generator 2005" pitchFamily="2" charset="-78"/>
              </a:rPr>
              <a:t> – </a:t>
            </a:r>
            <a:r>
              <a:rPr lang="ar-SA" sz="2400" dirty="0" smtClean="0">
                <a:cs typeface="Generator 2005" pitchFamily="2" charset="-78"/>
              </a:rPr>
              <a:t>شميه</a:t>
            </a:r>
            <a:r>
              <a:rPr lang="en-US" sz="2400" dirty="0" smtClean="0">
                <a:cs typeface="Generator 2005" pitchFamily="2" charset="-78"/>
              </a:rPr>
              <a:t> </a:t>
            </a:r>
            <a:r>
              <a:rPr lang="ar-SA" sz="2400" dirty="0" smtClean="0">
                <a:cs typeface="Generator 2005" pitchFamily="2" charset="-78"/>
              </a:rPr>
              <a:t>) واستخدام المجالات الكهربائية المغناطيسية والكهرومغناطيسية </a:t>
            </a:r>
            <a:r>
              <a:rPr lang="en-US" sz="2400" dirty="0" smtClean="0">
                <a:cs typeface="Generator 2005" pitchFamily="2" charset="-78"/>
              </a:rPr>
              <a:t> </a:t>
            </a:r>
            <a:r>
              <a:rPr lang="ar-SA" sz="2400" dirty="0" smtClean="0">
                <a:cs typeface="Generator 2005" pitchFamily="2" charset="-78"/>
              </a:rPr>
              <a:t>للتفاعل مع الأحداث</a:t>
            </a:r>
          </a:p>
          <a:p>
            <a:pPr algn="r" rtl="1">
              <a:lnSpc>
                <a:spcPct val="150000"/>
              </a:lnSpc>
            </a:pPr>
            <a:r>
              <a:rPr lang="ar-SA" sz="2400" dirty="0" smtClean="0">
                <a:cs typeface="Generator 2005" pitchFamily="2" charset="-78"/>
              </a:rPr>
              <a:t>الانتقال من المجالات الثابتة إلى المتحركةومن</a:t>
            </a:r>
            <a:r>
              <a:rPr lang="en-US" sz="2400" dirty="0" smtClean="0">
                <a:cs typeface="Generator 2005" pitchFamily="2" charset="-78"/>
              </a:rPr>
              <a:t> </a:t>
            </a:r>
            <a:r>
              <a:rPr lang="ar-SA" sz="2400" dirty="0" smtClean="0">
                <a:cs typeface="Generator 2005" pitchFamily="2" charset="-78"/>
              </a:rPr>
              <a:t>المجالات غير المنتظمة إلى المنتظمة</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966798"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28</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869348" y="925281"/>
            <a:ext cx="219002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اللاميكانيكية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للكشف عن المخدرات يكون التفتيش بآلة ميكانيكة</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مثل الكشف عن المعادن ونحوها أو</a:t>
            </a:r>
            <a:r>
              <a:rPr lang="en-US" sz="2400" dirty="0" smtClean="0">
                <a:cs typeface="Generator 2005" pitchFamily="2" charset="-78"/>
              </a:rPr>
              <a:t> </a:t>
            </a:r>
            <a:r>
              <a:rPr lang="ar-SA" sz="2400" dirty="0" smtClean="0">
                <a:cs typeface="Generator 2005" pitchFamily="2" charset="-78"/>
              </a:rPr>
              <a:t>بالتفتيش اليدوي وباستخدام هذا المبدأ تدريب كلاب بوليسية للكشف عن المخدرات</a:t>
            </a:r>
            <a:endParaRPr lang="en-US" sz="2400" dirty="0" smtClean="0">
              <a:cs typeface="Generator 2005" pitchFamily="2" charset="-78"/>
            </a:endParaRPr>
          </a:p>
          <a:p>
            <a:pPr algn="r" rtl="1">
              <a:lnSpc>
                <a:spcPct val="150000"/>
              </a:lnSpc>
            </a:pPr>
            <a:r>
              <a:rPr lang="ar-SA" sz="2400" dirty="0" smtClean="0">
                <a:cs typeface="Generator 2005" pitchFamily="2" charset="-78"/>
              </a:rPr>
              <a:t>- بصمات العين أو الأذن لكشف السرقات بدلا من بصمة الأصابع</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28</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50695" y="925281"/>
            <a:ext cx="360868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البناء المائي أو الهوائي</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6946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استبدال الحالة الصلبة في الجسم أو النظام بالسائلة أو الغازية أي بانتفاخ هذه</a:t>
            </a:r>
            <a:r>
              <a:rPr lang="en-US" sz="2400" dirty="0" smtClean="0">
                <a:cs typeface="Generator 2005" pitchFamily="2" charset="-78"/>
              </a:rPr>
              <a:t> </a:t>
            </a:r>
            <a:r>
              <a:rPr lang="ar-SA" sz="2400" dirty="0" smtClean="0">
                <a:cs typeface="Generator 2005" pitchFamily="2" charset="-78"/>
              </a:rPr>
              <a:t>الأشياء بالماء والهواء</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29</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50703" y="925281"/>
            <a:ext cx="360868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البناء المائي أو الهوائي</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8026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مسابح للأطفال تنفخ عند الحاجة</a:t>
            </a:r>
            <a:endParaRPr lang="en-US" sz="2400" dirty="0" smtClean="0">
              <a:cs typeface="Generator 2005" pitchFamily="2" charset="-78"/>
            </a:endParaRPr>
          </a:p>
          <a:p>
            <a:pPr algn="r" rtl="1">
              <a:lnSpc>
                <a:spcPct val="150000"/>
              </a:lnSpc>
            </a:pPr>
            <a:r>
              <a:rPr lang="ar-SA" sz="2400" dirty="0" smtClean="0">
                <a:cs typeface="Generator 2005" pitchFamily="2" charset="-78"/>
              </a:rPr>
              <a:t>- استخدام قارب نجاة ينفخ</a:t>
            </a:r>
            <a:endParaRPr lang="en-US" sz="2400" dirty="0" smtClean="0">
              <a:cs typeface="Generator 2005" pitchFamily="2" charset="-78"/>
            </a:endParaRPr>
          </a:p>
          <a:p>
            <a:pPr algn="r" rtl="1">
              <a:lnSpc>
                <a:spcPct val="150000"/>
              </a:lnSpc>
            </a:pPr>
            <a:r>
              <a:rPr lang="ar-SA" sz="2400" dirty="0" smtClean="0">
                <a:cs typeface="Generator 2005" pitchFamily="2" charset="-78"/>
              </a:rPr>
              <a:t>- الكشافة والجيوش يحملون خيم وأسرة</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بلاستيكية تنفخ عند النوم</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29</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39381" y="925281"/>
            <a:ext cx="282000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الأغشية الرقيقة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استخدام القشور المرنة والأغشية الرقيقة بدل الأنظمة ثلاثية الأبعاد وكذلك يمكن</a:t>
            </a:r>
            <a:r>
              <a:rPr lang="en-US" sz="2400" dirty="0" smtClean="0">
                <a:cs typeface="Generator 2005" pitchFamily="2" charset="-78"/>
              </a:rPr>
              <a:t> </a:t>
            </a:r>
            <a:r>
              <a:rPr lang="ar-SA" sz="2400" dirty="0" smtClean="0">
                <a:cs typeface="Generator 2005" pitchFamily="2" charset="-78"/>
              </a:rPr>
              <a:t>عزل</a:t>
            </a:r>
            <a:r>
              <a:rPr lang="en-US" sz="2400" dirty="0" smtClean="0">
                <a:cs typeface="Generator 2005" pitchFamily="2" charset="-78"/>
              </a:rPr>
              <a:t> </a:t>
            </a:r>
            <a:r>
              <a:rPr lang="ar-SA" sz="2400" dirty="0" smtClean="0">
                <a:cs typeface="Generator 2005" pitchFamily="2" charset="-78"/>
              </a:rPr>
              <a:t>الشيء عن محيطه باستخدام القشور والأغشية الرقيقة</a:t>
            </a:r>
            <a:r>
              <a:rPr lang="en-US" sz="2400" dirty="0" smtClean="0">
                <a:cs typeface="Generator 2005" pitchFamily="2" charset="-78"/>
              </a:rPr>
              <a:t> </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30</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39389" y="925281"/>
            <a:ext cx="282000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الأغشية الرقيقة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2621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النظارات الشمسية</a:t>
            </a:r>
            <a:endParaRPr lang="en-US" sz="2400" dirty="0" smtClean="0">
              <a:cs typeface="Generator 2005" pitchFamily="2" charset="-78"/>
            </a:endParaRPr>
          </a:p>
          <a:p>
            <a:pPr algn="r" rtl="1">
              <a:lnSpc>
                <a:spcPct val="150000"/>
              </a:lnSpc>
            </a:pPr>
            <a:r>
              <a:rPr lang="ar-SA" sz="2400" dirty="0" smtClean="0">
                <a:cs typeface="Generator 2005" pitchFamily="2" charset="-78"/>
              </a:rPr>
              <a:t>- حماية الزجاج بطبقة رقيقة حتى إذا انكسر</a:t>
            </a:r>
            <a:r>
              <a:rPr lang="en-US" sz="2400" dirty="0" smtClean="0">
                <a:cs typeface="Generator 2005" pitchFamily="2" charset="-78"/>
              </a:rPr>
              <a:t> </a:t>
            </a:r>
            <a:br>
              <a:rPr lang="en-US" sz="2400" dirty="0" smtClean="0">
                <a:cs typeface="Generator 2005" pitchFamily="2" charset="-78"/>
              </a:rPr>
            </a:br>
            <a:r>
              <a:rPr lang="ar-SA" sz="2400" dirty="0" smtClean="0">
                <a:cs typeface="Generator 2005" pitchFamily="2" charset="-78"/>
              </a:rPr>
              <a:t>- يكون متماسك ولا يسبب الأضرار</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30</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805249" y="925281"/>
            <a:ext cx="225414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المواد المسامية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تصميم الأشياء بحيث يكون فيها مسامات أو ثقوب أو عن طريق ملء وسد هذه الفراغات</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31</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805257" y="925281"/>
            <a:ext cx="225414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المواد المسامية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6946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فتحات في الأجهزة الكهربائية لتبريد المحركات فيها</a:t>
            </a:r>
            <a:endParaRPr lang="en-US" sz="2400" dirty="0" smtClean="0">
              <a:cs typeface="Generator 2005" pitchFamily="2" charset="-78"/>
            </a:endParaRPr>
          </a:p>
          <a:p>
            <a:pPr algn="r" rtl="1">
              <a:lnSpc>
                <a:spcPct val="150000"/>
              </a:lnSpc>
            </a:pPr>
            <a:r>
              <a:rPr lang="ar-SA" sz="2400" dirty="0" smtClean="0">
                <a:cs typeface="Generator 2005" pitchFamily="2" charset="-78"/>
              </a:rPr>
              <a:t>- تصميم ملابس مسامية لتهوية الجسم</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31</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02798" y="925281"/>
            <a:ext cx="185659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تغيير اللون</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تغيير لون المنتج أو بيئته أو النظام أو تغيير درجة شفافيته</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32</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02806" y="925281"/>
            <a:ext cx="185659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تغيير اللون</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صبغ المواقف لمعرفة مكان السيارات بألوان مختلفة</a:t>
            </a:r>
            <a:endParaRPr lang="en-US" sz="2400" dirty="0" smtClean="0">
              <a:cs typeface="Generator 2005" pitchFamily="2" charset="-78"/>
            </a:endParaRPr>
          </a:p>
          <a:p>
            <a:pPr algn="r" rtl="1">
              <a:lnSpc>
                <a:spcPct val="150000"/>
              </a:lnSpc>
            </a:pPr>
            <a:r>
              <a:rPr lang="ar-SA" sz="2400" dirty="0" smtClean="0">
                <a:cs typeface="Generator 2005" pitchFamily="2" charset="-78"/>
              </a:rPr>
              <a:t>- العاملون بالمستشفيات كثير ولمعرفة تخصص كل فرد تميز بالألوان</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858148" y="809298"/>
            <a:ext cx="842906"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32</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552256" y="925281"/>
            <a:ext cx="150714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التجانس</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جعل الأشياء تتفاعل مع أشياء من نفس النوع أو نفس المادة أو نفس</a:t>
            </a:r>
            <a:r>
              <a:rPr lang="en-US" sz="2400" dirty="0" smtClean="0">
                <a:cs typeface="Generator 2005" pitchFamily="2" charset="-78"/>
              </a:rPr>
              <a:t> </a:t>
            </a:r>
            <a:r>
              <a:rPr lang="ar-SA" sz="2400" dirty="0" smtClean="0">
                <a:cs typeface="Generator 2005" pitchFamily="2" charset="-78"/>
              </a:rPr>
              <a:t>الخصائص</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786710" y="809298"/>
            <a:ext cx="914344"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33</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552265" y="925281"/>
            <a:ext cx="150714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التجانس</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6946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الطالب يعلم الطالب</a:t>
            </a:r>
            <a:endParaRPr lang="en-US" sz="2400" dirty="0" smtClean="0">
              <a:cs typeface="Generator 2005" pitchFamily="2" charset="-78"/>
            </a:endParaRPr>
          </a:p>
          <a:p>
            <a:pPr algn="r">
              <a:lnSpc>
                <a:spcPct val="150000"/>
              </a:lnSpc>
            </a:pPr>
            <a:r>
              <a:rPr lang="ar-SA" sz="2400" dirty="0" smtClean="0">
                <a:cs typeface="Generator 2005" pitchFamily="2" charset="-78"/>
              </a:rPr>
              <a:t>- استخدموا خيوط العمليات من اللحم</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858148" y="809298"/>
            <a:ext cx="842906"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33</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519930" y="925281"/>
            <a:ext cx="253947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النبذ والتجديد</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 التخلص من الأشياء التي انتهت وظيفتها</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أو تعديلها ومعالجتها</a:t>
            </a:r>
            <a:r>
              <a:rPr lang="en-US" sz="2400" dirty="0" smtClean="0">
                <a:cs typeface="Generator 2005" pitchFamily="2" charset="-78"/>
              </a:rPr>
              <a:t> </a:t>
            </a:r>
            <a:r>
              <a:rPr lang="ar-SA" sz="2400" dirty="0" smtClean="0">
                <a:cs typeface="Generator 2005" pitchFamily="2" charset="-78"/>
              </a:rPr>
              <a:t>أثناء قيامها بوظيفتها لتستمر بالعمل</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أو إعادة استخدام النظم أو المنتهية</a:t>
            </a:r>
            <a:r>
              <a:rPr lang="en-US" sz="2400" dirty="0" smtClean="0">
                <a:cs typeface="Generator 2005" pitchFamily="2" charset="-78"/>
              </a:rPr>
              <a:t> </a:t>
            </a:r>
            <a:r>
              <a:rPr lang="ar-SA" sz="2400" dirty="0" smtClean="0">
                <a:cs typeface="Generator 2005" pitchFamily="2" charset="-78"/>
              </a:rPr>
              <a:t>الصلاحية من جديد</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34</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519942" y="925281"/>
            <a:ext cx="2539478"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النبذ والتجديد</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6946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مياه الصرف الصحي تجدد فتصبح للأغراض الزراعية</a:t>
            </a:r>
            <a:endParaRPr lang="en-US" sz="2400" dirty="0" smtClean="0">
              <a:cs typeface="Generator 2005" pitchFamily="2" charset="-78"/>
            </a:endParaRPr>
          </a:p>
          <a:p>
            <a:pPr algn="r" rtl="1">
              <a:lnSpc>
                <a:spcPct val="150000"/>
              </a:lnSpc>
            </a:pPr>
            <a:r>
              <a:rPr lang="ar-SA" sz="2400" dirty="0" smtClean="0">
                <a:cs typeface="Generator 2005" pitchFamily="2" charset="-78"/>
              </a:rPr>
              <a:t>- خيوط الجراحة التي تتلاشى</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34</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17343" y="925281"/>
            <a:ext cx="264207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تغيير الخصائص</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33566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تغيير الخصائص عدة أشكال</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من صلب إلى غاز أو سائل</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تركيز المادة أو درجة</a:t>
            </a:r>
            <a:r>
              <a:rPr lang="en-US" sz="2400" dirty="0" smtClean="0">
                <a:cs typeface="Generator 2005" pitchFamily="2" charset="-78"/>
              </a:rPr>
              <a:t> </a:t>
            </a:r>
            <a:r>
              <a:rPr lang="ar-SA" sz="2400" dirty="0" smtClean="0">
                <a:cs typeface="Generator 2005" pitchFamily="2" charset="-78"/>
              </a:rPr>
              <a:t>تماسكها</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a:t>
            </a:r>
            <a:r>
              <a:rPr lang="en-US" sz="2400" dirty="0" smtClean="0">
                <a:cs typeface="Generator 2005" pitchFamily="2" charset="-78"/>
              </a:rPr>
              <a:t> </a:t>
            </a:r>
            <a:r>
              <a:rPr lang="ar-SA" sz="2400" dirty="0" smtClean="0">
                <a:cs typeface="Generator 2005" pitchFamily="2" charset="-78"/>
              </a:rPr>
              <a:t>درجة الحرارة زايد أو ناقص</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 </a:t>
            </a:r>
            <a:r>
              <a:rPr lang="en-US" sz="2400" dirty="0" smtClean="0">
                <a:cs typeface="Generator 2005" pitchFamily="2" charset="-78"/>
              </a:rPr>
              <a:t> </a:t>
            </a:r>
            <a:r>
              <a:rPr lang="ar-SA" sz="2400" dirty="0" smtClean="0">
                <a:cs typeface="Generator 2005" pitchFamily="2" charset="-78"/>
              </a:rPr>
              <a:t>درجة المرونة زايد أو ناقص</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35</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17365" y="925281"/>
            <a:ext cx="2642070"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تغيير الخصائص</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2486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استخدام الصابون السائل</a:t>
            </a:r>
            <a:endParaRPr lang="en-US" sz="2400" dirty="0" smtClean="0">
              <a:cs typeface="Generator 2005" pitchFamily="2" charset="-78"/>
            </a:endParaRPr>
          </a:p>
          <a:p>
            <a:pPr algn="r" rtl="1">
              <a:lnSpc>
                <a:spcPct val="150000"/>
              </a:lnSpc>
            </a:pPr>
            <a:r>
              <a:rPr lang="ar-SA" sz="2400" dirty="0" smtClean="0">
                <a:cs typeface="Generator 2005" pitchFamily="2" charset="-78"/>
              </a:rPr>
              <a:t>- بعض المستشفيات يجمدون دم المريض من أجل أن لا يزعجوه كل مرة عند التحليل</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35</a:t>
              </a:r>
              <a:endParaRPr lang="en-US" sz="2400" dirty="0">
                <a:latin typeface="Arial Rounded MT Bold" pitchFamily="34" charset="0"/>
              </a:endParaRPr>
            </a:p>
          </p:txBody>
        </p:sp>
      </p:grpSp>
      <p:pic>
        <p:nvPicPr>
          <p:cNvPr id="1026" name="Picture 2" descr="http://photos.azyya.com/store/up3/090211043711lofo.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87146" y="509388"/>
            <a:ext cx="2572686" cy="25726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57529" y="925281"/>
            <a:ext cx="340189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الاستفادة من التحول</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الاستفادة من التغيرات التي تحدث على النظام</a:t>
            </a:r>
            <a:r>
              <a:rPr lang="en-US" sz="2400" dirty="0" smtClean="0">
                <a:cs typeface="Generator 2005" pitchFamily="2" charset="-78"/>
              </a:rPr>
              <a:t> </a:t>
            </a:r>
            <a:r>
              <a:rPr lang="ar-SA" sz="2400" dirty="0" smtClean="0">
                <a:cs typeface="Generator 2005" pitchFamily="2" charset="-78"/>
              </a:rPr>
              <a:t>في الوزن أو الحجم أو درجة الحرارة</a:t>
            </a:r>
            <a:r>
              <a:rPr lang="en-US" sz="2400" dirty="0" smtClean="0">
                <a:cs typeface="Generator 2005" pitchFamily="2" charset="-78"/>
              </a:rPr>
              <a:t> </a:t>
            </a:r>
            <a:r>
              <a:rPr lang="ar-SA" sz="2400" dirty="0" smtClean="0">
                <a:cs typeface="Generator 2005" pitchFamily="2" charset="-78"/>
              </a:rPr>
              <a:t>أثناء الانتقال من مرحلة إلى أخرى</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36</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57551" y="925281"/>
            <a:ext cx="340189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الاستفادة من التحول</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عند الانتقال من الصيف للبرد يستغل التجار هذه المرحلة لبيع مواد</a:t>
            </a:r>
            <a:r>
              <a:rPr lang="en-US" sz="2400" dirty="0" smtClean="0">
                <a:cs typeface="Generator 2005" pitchFamily="2" charset="-78"/>
              </a:rPr>
              <a:t> </a:t>
            </a:r>
            <a:r>
              <a:rPr lang="ar-SA" sz="2400" dirty="0" smtClean="0">
                <a:cs typeface="Generator 2005" pitchFamily="2" charset="-78"/>
              </a:rPr>
              <a:t>الشتاء</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وخصومات لملابس الصيف والمدارس والعطل رمضان والعيد مرحلة تستغل من</a:t>
            </a:r>
            <a:r>
              <a:rPr lang="en-US" sz="2400" dirty="0" smtClean="0">
                <a:cs typeface="Generator 2005" pitchFamily="2" charset="-78"/>
              </a:rPr>
              <a:t/>
            </a:r>
            <a:br>
              <a:rPr lang="en-US" sz="2400" dirty="0" smtClean="0">
                <a:cs typeface="Generator 2005" pitchFamily="2" charset="-78"/>
              </a:rPr>
            </a:br>
            <a:r>
              <a:rPr lang="ar-SA" sz="2400" dirty="0" smtClean="0">
                <a:cs typeface="Generator 2005" pitchFamily="2" charset="-78"/>
              </a:rPr>
              <a:t>البعض بالعبادة أو التجارة أو السهر أو</a:t>
            </a:r>
            <a:r>
              <a:rPr lang="en-US" sz="2400" dirty="0" smtClean="0">
                <a:cs typeface="Generator 2005" pitchFamily="2" charset="-78"/>
              </a:rPr>
              <a:t> ...</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1048066"/>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36</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515143" y="925281"/>
            <a:ext cx="254428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التمدد الحراري</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الاستفادة من تمدد المواد بالحرارة وانكماشها بالبرودة سواء كان التمدد</a:t>
            </a:r>
            <a:r>
              <a:rPr lang="en-US" sz="2400" dirty="0" smtClean="0">
                <a:cs typeface="Generator 2005" pitchFamily="2" charset="-78"/>
              </a:rPr>
              <a:t> </a:t>
            </a:r>
            <a:r>
              <a:rPr lang="ar-SA" sz="2400" dirty="0" smtClean="0">
                <a:cs typeface="Generator 2005" pitchFamily="2" charset="-78"/>
              </a:rPr>
              <a:t> والانكماش حقيقي أم معنوي</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37</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515167" y="925281"/>
            <a:ext cx="2544286"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التمدد الحراري</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16946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الفراغات بين قضبان السكك الحديدية</a:t>
            </a:r>
            <a:endParaRPr lang="en-US" sz="2400" dirty="0" smtClean="0">
              <a:cs typeface="Generator 2005" pitchFamily="2" charset="-78"/>
            </a:endParaRPr>
          </a:p>
          <a:p>
            <a:pPr algn="r" rtl="1">
              <a:lnSpc>
                <a:spcPct val="150000"/>
              </a:lnSpc>
            </a:pPr>
            <a:r>
              <a:rPr lang="ar-SA" sz="2400" dirty="0" smtClean="0">
                <a:cs typeface="Generator 2005" pitchFamily="2" charset="-78"/>
              </a:rPr>
              <a:t>- ترمومتر لقياس درجة حرارة المريض</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37</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44244" y="925281"/>
            <a:ext cx="281519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المؤكسدات القوية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استبدال الهواء العادي بالهواء المعزز</a:t>
            </a:r>
            <a:r>
              <a:rPr lang="en-US" sz="2400" dirty="0" smtClean="0">
                <a:cs typeface="Generator 2005" pitchFamily="2" charset="-78"/>
              </a:rPr>
              <a:t> </a:t>
            </a:r>
            <a:r>
              <a:rPr lang="ar-SA" sz="2400" dirty="0" smtClean="0">
                <a:cs typeface="Generator 2005" pitchFamily="2" charset="-78"/>
              </a:rPr>
              <a:t> بالأكسجين أو استخدام الأكسجين المؤين</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38</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44268" y="925281"/>
            <a:ext cx="2815194"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المؤكسدات القوية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r>
              <a:rPr lang="ar-SA" sz="2400" dirty="0" smtClean="0">
                <a:cs typeface="Generator 2005" pitchFamily="2" charset="-78"/>
              </a:rPr>
              <a:t>- يحتاج الغواصون كمية كبيرة من الأكسجين</a:t>
            </a:r>
            <a:r>
              <a:rPr lang="en-US" sz="2400" dirty="0" smtClean="0">
                <a:cs typeface="Generator 2005" pitchFamily="2" charset="-78"/>
              </a:rPr>
              <a:t> </a:t>
            </a:r>
            <a:r>
              <a:rPr lang="ar-SA" sz="2400" dirty="0" smtClean="0">
                <a:cs typeface="Generator 2005" pitchFamily="2" charset="-78"/>
              </a:rPr>
              <a:t>ولكي لا يثقل عليهم يتم استخدام</a:t>
            </a:r>
            <a:r>
              <a:rPr lang="en-US" sz="2400" dirty="0" smtClean="0">
                <a:cs typeface="Generator 2005" pitchFamily="2" charset="-78"/>
              </a:rPr>
              <a:t> </a:t>
            </a:r>
            <a:r>
              <a:rPr lang="ar-SA" sz="2400" dirty="0" smtClean="0">
                <a:cs typeface="Generator 2005" pitchFamily="2" charset="-78"/>
              </a:rPr>
              <a:t>أكسجين عالي التركيز ليكفي فترة أطول</a:t>
            </a:r>
          </a:p>
          <a:p>
            <a:pPr algn="r" rtl="1"/>
            <a:r>
              <a:rPr lang="ar-SA" sz="2400" dirty="0" smtClean="0">
                <a:cs typeface="Generator 2005" pitchFamily="2" charset="-78"/>
              </a:rPr>
              <a:t>- معالجة الجروح بالبيئة العادية يتسبب بتأخير شفاء الجروح وإذا عولجت</a:t>
            </a:r>
            <a:r>
              <a:rPr lang="en-US" sz="2400" dirty="0" smtClean="0">
                <a:cs typeface="Generator 2005" pitchFamily="2" charset="-78"/>
              </a:rPr>
              <a:t> </a:t>
            </a:r>
            <a:br>
              <a:rPr lang="en-US" sz="2400" dirty="0" smtClean="0">
                <a:cs typeface="Generator 2005" pitchFamily="2" charset="-78"/>
              </a:rPr>
            </a:br>
            <a:r>
              <a:rPr lang="ar-SA" sz="2400" dirty="0" smtClean="0">
                <a:cs typeface="Generator 2005" pitchFamily="2" charset="-78"/>
              </a:rPr>
              <a:t>بمكان</a:t>
            </a:r>
            <a:r>
              <a:rPr lang="en-US" sz="2400" dirty="0" smtClean="0">
                <a:cs typeface="Generator 2005" pitchFamily="2" charset="-78"/>
              </a:rPr>
              <a:t> </a:t>
            </a:r>
            <a:r>
              <a:rPr lang="ar-SA" sz="2400" dirty="0" smtClean="0">
                <a:cs typeface="Generator 2005" pitchFamily="2" charset="-78"/>
              </a:rPr>
              <a:t>فيه أكسجين زايد تزيد نسبة الشفاء</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23922"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38</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50562" y="925281"/>
            <a:ext cx="200888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الجو الخامل</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استبدال البيئة العادية ببيئة أخرى خاملة أو إضافة أجزاء محايدة أو خاملة</a:t>
            </a:r>
            <a:r>
              <a:rPr lang="en-US" sz="2400" dirty="0" smtClean="0">
                <a:cs typeface="Generator 2005" pitchFamily="2" charset="-78"/>
              </a:rPr>
              <a:t> </a:t>
            </a:r>
            <a:r>
              <a:rPr lang="ar-SA" sz="2400" dirty="0" smtClean="0">
                <a:cs typeface="Generator 2005" pitchFamily="2" charset="-78"/>
              </a:rPr>
              <a:t>للنظام </a:t>
            </a:r>
            <a:r>
              <a:rPr lang="en-US" sz="2400" dirty="0" smtClean="0">
                <a:cs typeface="Generator 2005" pitchFamily="2" charset="-78"/>
              </a:rPr>
              <a:t> .</a:t>
            </a:r>
            <a:r>
              <a:rPr lang="ar-SA" sz="2400" dirty="0" smtClean="0">
                <a:cs typeface="Generator 2005" pitchFamily="2" charset="-78"/>
              </a:rPr>
              <a:t> </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39</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50586" y="925281"/>
            <a:ext cx="2008883"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الجو الخامل</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2621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عند تخزين القطن يخشى المزارع احتراقه وخسارتهم وبالتالي يعالجونه بالغاز</a:t>
            </a:r>
            <a:r>
              <a:rPr lang="en-US" sz="2400" dirty="0" smtClean="0">
                <a:cs typeface="Generator 2005" pitchFamily="2" charset="-78"/>
              </a:rPr>
              <a:t> </a:t>
            </a:r>
            <a:r>
              <a:rPr lang="ar-SA" sz="2400" dirty="0" smtClean="0">
                <a:cs typeface="Generator 2005" pitchFamily="2" charset="-78"/>
              </a:rPr>
              <a:t>الخامل كي لا يشتعل</a:t>
            </a:r>
            <a:endParaRPr lang="en-US" sz="2400" dirty="0" smtClean="0">
              <a:cs typeface="Generator 2005" pitchFamily="2" charset="-78"/>
            </a:endParaRPr>
          </a:p>
          <a:p>
            <a:pPr algn="r" rtl="1">
              <a:lnSpc>
                <a:spcPct val="150000"/>
              </a:lnSpc>
            </a:pPr>
            <a:r>
              <a:rPr lang="ar-SA" sz="2400" dirty="0" smtClean="0">
                <a:cs typeface="Generator 2005" pitchFamily="2" charset="-78"/>
              </a:rPr>
              <a:t>- تخفيف الإضاءة للمرضى في غرفة العمليات</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858148" y="809298"/>
            <a:ext cx="842906" cy="1048066"/>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39</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959199" y="925281"/>
            <a:ext cx="2100255"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المواد المركبة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785786" y="2359406"/>
            <a:ext cx="7786742"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التعريف:</a:t>
            </a:r>
          </a:p>
          <a:p>
            <a:pPr algn="r" rtl="1">
              <a:lnSpc>
                <a:spcPct val="150000"/>
              </a:lnSpc>
            </a:pPr>
            <a:r>
              <a:rPr lang="ar-SA" sz="2400" dirty="0" smtClean="0">
                <a:cs typeface="Generator 2005" pitchFamily="2" charset="-78"/>
              </a:rPr>
              <a:t>استبدال مادة مكونة من عنصر واحد أو مادة واحدة بمادة أخرى تتكون من عدة</a:t>
            </a:r>
            <a:r>
              <a:rPr lang="en-US" sz="2400" dirty="0" smtClean="0">
                <a:cs typeface="Generator 2005" pitchFamily="2" charset="-78"/>
              </a:rPr>
              <a:t> </a:t>
            </a:r>
            <a:r>
              <a:rPr lang="ar-SA" sz="2400" dirty="0" smtClean="0">
                <a:cs typeface="Generator 2005" pitchFamily="2" charset="-78"/>
              </a:rPr>
              <a:t>عناصر</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976628"/>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40</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7"/>
                                        </p:tgtEl>
                                        <p:attrNameLst>
                                          <p:attrName>style.visibility</p:attrName>
                                        </p:attrNameLst>
                                      </p:cBhvr>
                                      <p:to>
                                        <p:strVal val="visible"/>
                                      </p:to>
                                    </p:set>
                                    <p:set>
                                      <p:cBhvr>
                                        <p:cTn id="20" dur="114" fill="hold">
                                          <p:stCondLst>
                                            <p:cond delay="0"/>
                                          </p:stCondLst>
                                        </p:cTn>
                                        <p:tgtEl>
                                          <p:spTgt spid="7"/>
                                        </p:tgtEl>
                                        <p:attrNameLst>
                                          <p:attrName>style.rotation</p:attrName>
                                        </p:attrNameLst>
                                      </p:cBhvr>
                                      <p:to>
                                        <p:strVal val="-45.0"/>
                                      </p:to>
                                    </p:set>
                                    <p:anim calcmode="lin" valueType="num">
                                      <p:cBhvr>
                                        <p:cTn id="21" dur="114" fill="hold">
                                          <p:stCondLst>
                                            <p:cond delay="114"/>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2" dur="114"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3" dur="39" decel="50000" autoRev="1" fill="hold">
                                          <p:stCondLst>
                                            <p:cond delay="114"/>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4" dur="34" fill="hold">
                                          <p:stCondLst>
                                            <p:cond delay="216"/>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11265"/>
                                        </p:tgtEl>
                                        <p:attrNameLst>
                                          <p:attrName>style.visibility</p:attrName>
                                        </p:attrNameLst>
                                      </p:cBhvr>
                                      <p:to>
                                        <p:strVal val="visible"/>
                                      </p:to>
                                    </p:set>
                                    <p:animEffect transition="in" filter="fade">
                                      <p:cBhvr>
                                        <p:cTn id="29" dur="1000"/>
                                        <p:tgtEl>
                                          <p:spTgt spid="11265"/>
                                        </p:tgtEl>
                                      </p:cBhvr>
                                    </p:animEffect>
                                    <p:anim calcmode="lin" valueType="num">
                                      <p:cBhvr>
                                        <p:cTn id="30" dur="1000" fill="hold"/>
                                        <p:tgtEl>
                                          <p:spTgt spid="11265"/>
                                        </p:tgtEl>
                                        <p:attrNameLst>
                                          <p:attrName>ppt_x</p:attrName>
                                        </p:attrNameLst>
                                      </p:cBhvr>
                                      <p:tavLst>
                                        <p:tav tm="0">
                                          <p:val>
                                            <p:strVal val="#ppt_x"/>
                                          </p:val>
                                        </p:tav>
                                        <p:tav tm="100000">
                                          <p:val>
                                            <p:strVal val="#ppt_x"/>
                                          </p:val>
                                        </p:tav>
                                      </p:tavLst>
                                    </p:anim>
                                    <p:anim calcmode="lin" valueType="num">
                                      <p:cBhvr>
                                        <p:cTn id="31" dur="900" decel="100000" fill="hold"/>
                                        <p:tgtEl>
                                          <p:spTgt spid="112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265" grpId="0"/>
      <p:bldP spid="8"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959223" y="925281"/>
            <a:ext cx="2100255" cy="646331"/>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3600" spc="50" dirty="0" smtClean="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rPr>
              <a:t>المواد المركبة</a:t>
            </a:r>
            <a:endParaRPr lang="en-US" sz="3600" spc="50" dirty="0">
              <a:ln w="31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Generator 2005" pitchFamily="2" charset="-78"/>
            </a:endParaRPr>
          </a:p>
        </p:txBody>
      </p:sp>
      <p:sp>
        <p:nvSpPr>
          <p:cNvPr id="11265" name="Rectangle 1"/>
          <p:cNvSpPr>
            <a:spLocks noChangeArrowheads="1"/>
          </p:cNvSpPr>
          <p:nvPr/>
        </p:nvSpPr>
        <p:spPr bwMode="auto">
          <a:xfrm>
            <a:off x="1000100" y="2359406"/>
            <a:ext cx="75724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400" dirty="0" smtClean="0">
                <a:solidFill>
                  <a:srgbClr val="00B050"/>
                </a:solidFill>
                <a:latin typeface="Arabic Typesetting" pitchFamily="66" charset="-78"/>
                <a:ea typeface="Times New Roman" pitchFamily="18" charset="0"/>
                <a:cs typeface="Generator 2005" pitchFamily="2" charset="-78"/>
              </a:rPr>
              <a:t>الأمثلة:</a:t>
            </a:r>
          </a:p>
          <a:p>
            <a:pPr algn="r" rtl="1">
              <a:lnSpc>
                <a:spcPct val="150000"/>
              </a:lnSpc>
            </a:pPr>
            <a:r>
              <a:rPr lang="ar-SA" sz="2400" dirty="0" smtClean="0">
                <a:cs typeface="Generator 2005" pitchFamily="2" charset="-78"/>
              </a:rPr>
              <a:t>- هيكل الطائرات قوي وخفيف بنفس الوقت وهذا غير موجود بعنصر واحد كالحديد مثلا</a:t>
            </a:r>
            <a:r>
              <a:rPr lang="en-US" sz="2400" dirty="0" smtClean="0">
                <a:cs typeface="Generator 2005" pitchFamily="2" charset="-78"/>
              </a:rPr>
              <a:t> </a:t>
            </a:r>
            <a:r>
              <a:rPr lang="ar-SA" sz="2400" dirty="0" smtClean="0">
                <a:cs typeface="Generator 2005" pitchFamily="2" charset="-78"/>
              </a:rPr>
              <a:t>فتدمج عدة مواد مع بعض لنحصل على المنتج القوي والخفيف</a:t>
            </a:r>
            <a:endParaRPr lang="en-US" sz="2400" dirty="0" smtClean="0">
              <a:cs typeface="Generator 2005" pitchFamily="2" charset="-78"/>
            </a:endParaRPr>
          </a:p>
          <a:p>
            <a:pPr algn="r" rtl="1">
              <a:lnSpc>
                <a:spcPct val="150000"/>
              </a:lnSpc>
            </a:pPr>
            <a:r>
              <a:rPr lang="ar-SA" sz="2400" dirty="0" smtClean="0">
                <a:cs typeface="Generator 2005" pitchFamily="2" charset="-78"/>
              </a:rPr>
              <a:t>- تحسين الأقمشة باستخدام مركبات قطنية</a:t>
            </a:r>
            <a:endParaRPr lang="en-US" sz="2400" dirty="0">
              <a:cs typeface="Generator 2005" pitchFamily="2" charset="-78"/>
            </a:endParaRPr>
          </a:p>
        </p:txBody>
      </p:sp>
      <p:sp>
        <p:nvSpPr>
          <p:cNvPr id="8" name="Rectangle 7"/>
          <p:cNvSpPr/>
          <p:nvPr/>
        </p:nvSpPr>
        <p:spPr>
          <a:xfrm>
            <a:off x="285720" y="5286388"/>
            <a:ext cx="1728358" cy="132343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rPr>
              <a:t>TRIZ</a:t>
            </a:r>
            <a:endParaRPr lang="en-US" sz="8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Freestyle Script" pitchFamily="66" charset="0"/>
            </a:endParaRPr>
          </a:p>
        </p:txBody>
      </p:sp>
      <p:grpSp>
        <p:nvGrpSpPr>
          <p:cNvPr id="2" name="Group 9"/>
          <p:cNvGrpSpPr/>
          <p:nvPr/>
        </p:nvGrpSpPr>
        <p:grpSpPr>
          <a:xfrm>
            <a:off x="7962920" y="809298"/>
            <a:ext cx="895360" cy="1048066"/>
            <a:chOff x="7962920" y="809298"/>
            <a:chExt cx="738134" cy="843582"/>
          </a:xfrm>
        </p:grpSpPr>
        <p:sp>
          <p:nvSpPr>
            <p:cNvPr id="6" name="Oval 5"/>
            <p:cNvSpPr/>
            <p:nvPr/>
          </p:nvSpPr>
          <p:spPr>
            <a:xfrm>
              <a:off x="8072462" y="939687"/>
              <a:ext cx="500066" cy="57150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200" dirty="0">
                <a:latin typeface="Arial Rounded MT Bold" pitchFamily="34" charset="0"/>
              </a:endParaRPr>
            </a:p>
          </p:txBody>
        </p:sp>
        <p:sp>
          <p:nvSpPr>
            <p:cNvPr id="9" name="Oval 8"/>
            <p:cNvSpPr/>
            <p:nvPr/>
          </p:nvSpPr>
          <p:spPr>
            <a:xfrm>
              <a:off x="7962920" y="809298"/>
              <a:ext cx="738134" cy="843582"/>
            </a:xfrm>
            <a:prstGeom prst="ellipse">
              <a:avLst/>
            </a:prstGeom>
            <a:noFill/>
          </p:spPr>
          <p:style>
            <a:lnRef idx="0">
              <a:schemeClr val="dk1"/>
            </a:lnRef>
            <a:fillRef idx="3">
              <a:schemeClr val="dk1"/>
            </a:fillRef>
            <a:effectRef idx="3">
              <a:schemeClr val="dk1"/>
            </a:effectRef>
            <a:fontRef idx="minor">
              <a:schemeClr val="lt1"/>
            </a:fontRef>
          </p:style>
          <p:txBody>
            <a:bodyPr rtlCol="0" anchor="ctr"/>
            <a:lstStyle/>
            <a:p>
              <a:pPr algn="ctr"/>
              <a:r>
                <a:rPr lang="ar-SA" sz="2400" dirty="0" smtClean="0">
                  <a:latin typeface="Arial Rounded MT Bold" pitchFamily="34" charset="0"/>
                </a:rPr>
                <a:t>40</a:t>
              </a:r>
              <a:endParaRPr lang="en-US" sz="2400" dirty="0">
                <a:latin typeface="Arial Rounded MT Bold"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8"/>
                                        </p:tgtEl>
                                      </p:cBhvr>
                                      <p:to x="80000" y="100000"/>
                                    </p:animScale>
                                    <p:anim by="(#ppt_w*0.10)" calcmode="lin" valueType="num">
                                      <p:cBhvr>
                                        <p:cTn id="7" dur="250" autoRev="1" fill="hold">
                                          <p:stCondLst>
                                            <p:cond delay="0"/>
                                          </p:stCondLst>
                                        </p:cTn>
                                        <p:tgtEl>
                                          <p:spTgt spid="8"/>
                                        </p:tgtEl>
                                        <p:attrNameLst>
                                          <p:attrName>ppt_x</p:attrName>
                                        </p:attrNameLst>
                                      </p:cBhvr>
                                    </p:anim>
                                    <p:anim by="(-#ppt_w*0.10)" calcmode="lin" valueType="num">
                                      <p:cBhvr>
                                        <p:cTn id="8" dur="250" autoRev="1" fill="hold">
                                          <p:stCondLst>
                                            <p:cond delay="0"/>
                                          </p:stCondLst>
                                        </p:cTn>
                                        <p:tgtEl>
                                          <p:spTgt spid="8"/>
                                        </p:tgtEl>
                                        <p:attrNameLst>
                                          <p:attrName>ppt_y</p:attrName>
                                        </p:attrNameLst>
                                      </p:cBhvr>
                                    </p:anim>
                                    <p:animRot by="-480000">
                                      <p:cBhvr>
                                        <p:cTn id="9" dur="250" autoRev="1" fill="hold">
                                          <p:stCondLst>
                                            <p:cond delay="0"/>
                                          </p:stCondLst>
                                        </p:cTn>
                                        <p:tgtEl>
                                          <p:spTgt spid="8"/>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265"/>
                                        </p:tgtEl>
                                        <p:attrNameLst>
                                          <p:attrName>style.visibility</p:attrName>
                                        </p:attrNameLst>
                                      </p:cBhvr>
                                      <p:to>
                                        <p:strVal val="visible"/>
                                      </p:to>
                                    </p:set>
                                    <p:animEffect transition="in" filter="fade">
                                      <p:cBhvr>
                                        <p:cTn id="14" dur="1000"/>
                                        <p:tgtEl>
                                          <p:spTgt spid="11265"/>
                                        </p:tgtEl>
                                      </p:cBhvr>
                                    </p:animEffect>
                                    <p:anim calcmode="lin" valueType="num">
                                      <p:cBhvr>
                                        <p:cTn id="15" dur="1000" fill="hold"/>
                                        <p:tgtEl>
                                          <p:spTgt spid="11265"/>
                                        </p:tgtEl>
                                        <p:attrNameLst>
                                          <p:attrName>ppt_x</p:attrName>
                                        </p:attrNameLst>
                                      </p:cBhvr>
                                      <p:tavLst>
                                        <p:tav tm="0">
                                          <p:val>
                                            <p:strVal val="#ppt_x"/>
                                          </p:val>
                                        </p:tav>
                                        <p:tav tm="100000">
                                          <p:val>
                                            <p:strVal val="#ppt_x"/>
                                          </p:val>
                                        </p:tav>
                                      </p:tavLst>
                                    </p:anim>
                                    <p:anim calcmode="lin" valueType="num">
                                      <p:cBhvr>
                                        <p:cTn id="16" dur="900" decel="100000" fill="hold"/>
                                        <p:tgtEl>
                                          <p:spTgt spid="1126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26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p:bldP spid="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264696"/>
          </a:xfrm>
        </p:spPr>
        <p:txBody>
          <a:bodyPr>
            <a:normAutofit/>
          </a:bodyPr>
          <a:lstStyle/>
          <a:p>
            <a:pPr algn="ctr" rtl="1">
              <a:lnSpc>
                <a:spcPct val="150000"/>
              </a:lnSpc>
              <a:buNone/>
            </a:pPr>
            <a:r>
              <a:rPr lang="ar-SA" sz="6000" dirty="0" smtClean="0">
                <a:solidFill>
                  <a:srgbClr val="FF0000"/>
                </a:solidFill>
                <a:cs typeface="Generator 2005" pitchFamily="2" charset="-78"/>
              </a:rPr>
              <a:t>تذكر</a:t>
            </a:r>
          </a:p>
          <a:p>
            <a:pPr algn="ctr" rtl="1">
              <a:lnSpc>
                <a:spcPct val="150000"/>
              </a:lnSpc>
              <a:buNone/>
            </a:pPr>
            <a:r>
              <a:rPr lang="ar-SA" sz="6000" dirty="0" smtClean="0">
                <a:solidFill>
                  <a:srgbClr val="7030A0"/>
                </a:solidFill>
                <a:cs typeface="Generator 2005" pitchFamily="2" charset="-78"/>
              </a:rPr>
              <a:t>المشكلة</a:t>
            </a:r>
            <a:r>
              <a:rPr lang="ar-SA" sz="6000" dirty="0" smtClean="0">
                <a:solidFill>
                  <a:schemeClr val="tx2"/>
                </a:solidFill>
                <a:cs typeface="Generator 2005" pitchFamily="2" charset="-78"/>
              </a:rPr>
              <a:t> ما هي </a:t>
            </a:r>
          </a:p>
          <a:p>
            <a:pPr algn="ctr" rtl="1">
              <a:lnSpc>
                <a:spcPct val="150000"/>
              </a:lnSpc>
              <a:buNone/>
            </a:pPr>
            <a:r>
              <a:rPr lang="ar-SA" sz="6000" dirty="0" smtClean="0">
                <a:solidFill>
                  <a:schemeClr val="tx2"/>
                </a:solidFill>
                <a:cs typeface="Generator 2005" pitchFamily="2" charset="-78"/>
              </a:rPr>
              <a:t>إلا </a:t>
            </a:r>
            <a:r>
              <a:rPr lang="ar-SA" sz="6000" dirty="0" smtClean="0">
                <a:solidFill>
                  <a:srgbClr val="0000CC"/>
                </a:solidFill>
                <a:cs typeface="Generator 2005" pitchFamily="2" charset="-78"/>
              </a:rPr>
              <a:t>فرصة سانحة</a:t>
            </a:r>
            <a:r>
              <a:rPr lang="ar-SA" sz="6000" dirty="0" smtClean="0">
                <a:solidFill>
                  <a:schemeClr val="tx2"/>
                </a:solidFill>
                <a:cs typeface="Generator 2005" pitchFamily="2" charset="-78"/>
              </a:rPr>
              <a:t> لك </a:t>
            </a:r>
          </a:p>
          <a:p>
            <a:pPr algn="ctr" rtl="1">
              <a:lnSpc>
                <a:spcPct val="150000"/>
              </a:lnSpc>
              <a:buNone/>
            </a:pPr>
            <a:r>
              <a:rPr lang="ar-SA" sz="6000" dirty="0" smtClean="0">
                <a:solidFill>
                  <a:schemeClr val="tx2"/>
                </a:solidFill>
                <a:cs typeface="Generator 2005" pitchFamily="2" charset="-78"/>
              </a:rPr>
              <a:t>لتبذل </a:t>
            </a:r>
            <a:r>
              <a:rPr lang="ar-SA" sz="6000" dirty="0" smtClean="0">
                <a:solidFill>
                  <a:srgbClr val="00B050"/>
                </a:solidFill>
                <a:cs typeface="Generator 2005" pitchFamily="2" charset="-78"/>
              </a:rPr>
              <a:t>قصارى جهدك</a:t>
            </a:r>
            <a:r>
              <a:rPr lang="ar-SA" sz="6000" dirty="0" smtClean="0">
                <a:solidFill>
                  <a:schemeClr val="tx2"/>
                </a:solidFill>
                <a:cs typeface="Generator 2005" pitchFamily="2" charset="-78"/>
              </a:rPr>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2985</TotalTime>
  <Words>1970</Words>
  <Application>Microsoft Office PowerPoint</Application>
  <PresentationFormat>عرض على الشاشة (3:4)‏</PresentationFormat>
  <Paragraphs>538</Paragraphs>
  <Slides>99</Slides>
  <Notes>0</Notes>
  <HiddenSlides>0</HiddenSlides>
  <MMClips>1</MMClips>
  <ScaleCrop>false</ScaleCrop>
  <HeadingPairs>
    <vt:vector size="4" baseType="variant">
      <vt:variant>
        <vt:lpstr>سمة</vt:lpstr>
      </vt:variant>
      <vt:variant>
        <vt:i4>1</vt:i4>
      </vt:variant>
      <vt:variant>
        <vt:lpstr>عناوين الشرائح</vt:lpstr>
      </vt:variant>
      <vt:variant>
        <vt:i4>99</vt:i4>
      </vt:variant>
    </vt:vector>
  </HeadingPairs>
  <TitlesOfParts>
    <vt:vector size="100" baseType="lpstr">
      <vt:lpstr>Office Theme</vt:lpstr>
      <vt:lpstr>الشريحة 1</vt:lpstr>
      <vt:lpstr>بشير بن علي</vt:lpstr>
      <vt:lpstr>الشريحة 3</vt:lpstr>
      <vt:lpstr>الشريحة 4</vt:lpstr>
      <vt:lpstr>ماهية المشكلة</vt:lpstr>
      <vt:lpstr>المقصود بحل المشكلات </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الشريحة 63</vt:lpstr>
      <vt:lpstr>الشريحة 64</vt:lpstr>
      <vt:lpstr>الشريحة 65</vt:lpstr>
      <vt:lpstr>الشريحة 66</vt:lpstr>
      <vt:lpstr>الشريحة 67</vt:lpstr>
      <vt:lpstr>الشريحة 68</vt:lpstr>
      <vt:lpstr>الشريحة 69</vt:lpstr>
      <vt:lpstr>الشريحة 70</vt:lpstr>
      <vt:lpstr>الشريحة 71</vt:lpstr>
      <vt:lpstr>الشريحة 72</vt:lpstr>
      <vt:lpstr>الشريحة 73</vt:lpstr>
      <vt:lpstr>الشريحة 74</vt:lpstr>
      <vt:lpstr>الشريحة 75</vt:lpstr>
      <vt:lpstr>الشريحة 76</vt:lpstr>
      <vt:lpstr>الشريحة 77</vt:lpstr>
      <vt:lpstr>الشريحة 78</vt:lpstr>
      <vt:lpstr>الشريحة 79</vt:lpstr>
      <vt:lpstr>الشريحة 80</vt:lpstr>
      <vt:lpstr>الشريحة 81</vt:lpstr>
      <vt:lpstr>الشريحة 82</vt:lpstr>
      <vt:lpstr>الشريحة 83</vt:lpstr>
      <vt:lpstr>الشريحة 84</vt:lpstr>
      <vt:lpstr>الشريحة 85</vt:lpstr>
      <vt:lpstr>الشريحة 86</vt:lpstr>
      <vt:lpstr>الشريحة 87</vt:lpstr>
      <vt:lpstr>الشريحة 88</vt:lpstr>
      <vt:lpstr>الشريحة 89</vt:lpstr>
      <vt:lpstr>الشريحة 90</vt:lpstr>
      <vt:lpstr>الشريحة 91</vt:lpstr>
      <vt:lpstr>الشريحة 92</vt:lpstr>
      <vt:lpstr>الشريحة 93</vt:lpstr>
      <vt:lpstr>الشريحة 94</vt:lpstr>
      <vt:lpstr>الشريحة 95</vt:lpstr>
      <vt:lpstr>الشريحة 96</vt:lpstr>
      <vt:lpstr>الشريحة 97</vt:lpstr>
      <vt:lpstr>الشريحة 98</vt:lpstr>
      <vt:lpstr>الشريحة 99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bakrbashath</dc:creator>
  <cp:lastModifiedBy>basheer badani</cp:lastModifiedBy>
  <cp:revision>148</cp:revision>
  <dcterms:created xsi:type="dcterms:W3CDTF">2011-07-17T11:48:01Z</dcterms:created>
  <dcterms:modified xsi:type="dcterms:W3CDTF">2013-12-17T19:10:59Z</dcterms:modified>
</cp:coreProperties>
</file>